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3" r:id="rId1"/>
    <p:sldMasterId id="2147483743" r:id="rId2"/>
  </p:sldMasterIdLst>
  <p:notesMasterIdLst>
    <p:notesMasterId r:id="rId71"/>
  </p:notesMasterIdLst>
  <p:sldIdLst>
    <p:sldId id="830" r:id="rId3"/>
    <p:sldId id="652" r:id="rId4"/>
    <p:sldId id="983" r:id="rId5"/>
    <p:sldId id="984" r:id="rId6"/>
    <p:sldId id="673" r:id="rId7"/>
    <p:sldId id="674" r:id="rId8"/>
    <p:sldId id="985" r:id="rId9"/>
    <p:sldId id="986" r:id="rId10"/>
    <p:sldId id="991" r:id="rId11"/>
    <p:sldId id="670" r:id="rId12"/>
    <p:sldId id="961" r:id="rId13"/>
    <p:sldId id="962" r:id="rId14"/>
    <p:sldId id="701" r:id="rId15"/>
    <p:sldId id="680" r:id="rId16"/>
    <p:sldId id="959" r:id="rId17"/>
    <p:sldId id="958" r:id="rId18"/>
    <p:sldId id="963" r:id="rId19"/>
    <p:sldId id="654" r:id="rId20"/>
    <p:sldId id="649" r:id="rId21"/>
    <p:sldId id="967" r:id="rId22"/>
    <p:sldId id="629" r:id="rId23"/>
    <p:sldId id="964" r:id="rId24"/>
    <p:sldId id="965" r:id="rId25"/>
    <p:sldId id="966" r:id="rId26"/>
    <p:sldId id="968" r:id="rId27"/>
    <p:sldId id="630" r:id="rId28"/>
    <p:sldId id="969" r:id="rId29"/>
    <p:sldId id="970" r:id="rId30"/>
    <p:sldId id="682" r:id="rId31"/>
    <p:sldId id="982" r:id="rId32"/>
    <p:sldId id="971" r:id="rId33"/>
    <p:sldId id="972" r:id="rId34"/>
    <p:sldId id="973" r:id="rId35"/>
    <p:sldId id="974" r:id="rId36"/>
    <p:sldId id="975" r:id="rId37"/>
    <p:sldId id="993" r:id="rId38"/>
    <p:sldId id="994" r:id="rId39"/>
    <p:sldId id="995" r:id="rId40"/>
    <p:sldId id="686" r:id="rId41"/>
    <p:sldId id="992" r:id="rId42"/>
    <p:sldId id="692" r:id="rId43"/>
    <p:sldId id="987" r:id="rId44"/>
    <p:sldId id="694" r:id="rId45"/>
    <p:sldId id="988" r:id="rId46"/>
    <p:sldId id="989" r:id="rId47"/>
    <p:sldId id="990" r:id="rId48"/>
    <p:sldId id="695" r:id="rId49"/>
    <p:sldId id="683" r:id="rId50"/>
    <p:sldId id="702" r:id="rId51"/>
    <p:sldId id="696" r:id="rId52"/>
    <p:sldId id="703" r:id="rId53"/>
    <p:sldId id="705" r:id="rId54"/>
    <p:sldId id="699" r:id="rId55"/>
    <p:sldId id="704" r:id="rId56"/>
    <p:sldId id="931" r:id="rId57"/>
    <p:sldId id="948" r:id="rId58"/>
    <p:sldId id="685" r:id="rId59"/>
    <p:sldId id="697" r:id="rId60"/>
    <p:sldId id="672" r:id="rId61"/>
    <p:sldId id="671" r:id="rId62"/>
    <p:sldId id="681" r:id="rId63"/>
    <p:sldId id="678" r:id="rId64"/>
    <p:sldId id="687" r:id="rId65"/>
    <p:sldId id="688" r:id="rId66"/>
    <p:sldId id="690" r:id="rId67"/>
    <p:sldId id="957" r:id="rId68"/>
    <p:sldId id="631" r:id="rId69"/>
    <p:sldId id="698" r:id="rId70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  <p:embeddedFont>
      <p:font typeface="Euclid" panose="02020503060505020303" pitchFamily="18" charset="0"/>
      <p:regular r:id="rId77"/>
      <p:bold r:id="rId78"/>
      <p:italic r:id="rId79"/>
      <p:boldItalic r:id="rId80"/>
    </p:embeddedFont>
    <p:embeddedFont>
      <p:font typeface="Euclid Math One" panose="05050601010101010101" pitchFamily="18" charset="2"/>
      <p:regular r:id="rId81"/>
      <p:bold r:id="rId82"/>
    </p:embeddedFont>
    <p:embeddedFont>
      <p:font typeface="Trebuchet MS" panose="020B0603020202020204" pitchFamily="34" charset="0"/>
      <p:regular r:id="rId83"/>
      <p:bold r:id="rId84"/>
      <p:italic r:id="rId85"/>
      <p:boldItalic r:id="rId86"/>
    </p:embeddedFont>
    <p:embeddedFont>
      <p:font typeface="Verdana" panose="020B0604030504040204" pitchFamily="34" charset="0"/>
      <p:regular r:id="rId87"/>
      <p:bold r:id="rId88"/>
      <p:italic r:id="rId89"/>
      <p:boldItalic r:id="rId9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Paul DeMille" initials="DPD" lastIdx="15" clrIdx="0">
    <p:extLst>
      <p:ext uri="{19B8F6BF-5375-455C-9EA6-DF929625EA0E}">
        <p15:presenceInfo xmlns:p15="http://schemas.microsoft.com/office/powerpoint/2012/main" userId="S::ddemille@UCHICAGO.EDU::4d944036-13a9-4074-9494-d5bafa4e5c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2D2DB9"/>
    <a:srgbClr val="1D12FC"/>
    <a:srgbClr val="FF3399"/>
    <a:srgbClr val="1CA81C"/>
    <a:srgbClr val="00CC00"/>
    <a:srgbClr val="3333CC"/>
    <a:srgbClr val="F1A465"/>
    <a:srgbClr val="3366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5" autoAdjust="0"/>
    <p:restoredTop sz="92713" autoAdjust="0"/>
  </p:normalViewPr>
  <p:slideViewPr>
    <p:cSldViewPr snapToGrid="0">
      <p:cViewPr>
        <p:scale>
          <a:sx n="60" d="100"/>
          <a:sy n="60" d="100"/>
        </p:scale>
        <p:origin x="360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8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3.xml"/><Relationship Id="rId90" Type="http://schemas.openxmlformats.org/officeDocument/2006/relationships/font" Target="fonts/font19.fntdata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6.fntdata"/><Relationship Id="rId61" Type="http://schemas.openxmlformats.org/officeDocument/2006/relationships/slide" Target="slides/slide59.xml"/><Relationship Id="rId82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0490325846494883E-4"/>
          <c:y val="0"/>
          <c:w val="0.99939509604427235"/>
          <c:h val="0.9558388633045809"/>
        </c:manualLayout>
      </c:layout>
      <c:scatterChart>
        <c:scatterStyle val="smoothMarker"/>
        <c:varyColors val="0"/>
        <c:ser>
          <c:idx val="0"/>
          <c:order val="0"/>
          <c:spPr>
            <a:ln>
              <a:solidFill>
                <a:srgbClr val="008000"/>
              </a:solidFill>
            </a:ln>
          </c:spPr>
          <c:marker>
            <c:symbol val="none"/>
          </c:marker>
          <c:xVal>
            <c:numRef>
              <c:f>Sinusoid!$A$2:$A$202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xVal>
          <c:yVal>
            <c:numRef>
              <c:f>Sinusoid!$B$2:$B$202</c:f>
              <c:numCache>
                <c:formatCode>General</c:formatCode>
                <c:ptCount val="201"/>
                <c:pt idx="0">
                  <c:v>5.5600000000000011E-2</c:v>
                </c:pt>
                <c:pt idx="1">
                  <c:v>5.4591257855999997E-2</c:v>
                </c:pt>
                <c:pt idx="2">
                  <c:v>5.3612624896000008E-2</c:v>
                </c:pt>
                <c:pt idx="3">
                  <c:v>5.2663495936000004E-2</c:v>
                </c:pt>
                <c:pt idx="4">
                  <c:v>5.1743271936E-2</c:v>
                </c:pt>
                <c:pt idx="5">
                  <c:v>5.0851359999999998E-2</c:v>
                </c:pt>
                <c:pt idx="6">
                  <c:v>4.9987173375999998E-2</c:v>
                </c:pt>
                <c:pt idx="7">
                  <c:v>4.9150131456000008E-2</c:v>
                </c:pt>
                <c:pt idx="8">
                  <c:v>4.8339659776000007E-2</c:v>
                </c:pt>
                <c:pt idx="9">
                  <c:v>4.7555190016000004E-2</c:v>
                </c:pt>
                <c:pt idx="10">
                  <c:v>4.6796160000000003E-2</c:v>
                </c:pt>
                <c:pt idx="11">
                  <c:v>4.6062013696000007E-2</c:v>
                </c:pt>
                <c:pt idx="12">
                  <c:v>4.5352201216000004E-2</c:v>
                </c:pt>
                <c:pt idx="13">
                  <c:v>4.4666178816000005E-2</c:v>
                </c:pt>
                <c:pt idx="14">
                  <c:v>4.4003408896000004E-2</c:v>
                </c:pt>
                <c:pt idx="15">
                  <c:v>4.3363360000000004E-2</c:v>
                </c:pt>
                <c:pt idx="16">
                  <c:v>4.2745506815999999E-2</c:v>
                </c:pt>
                <c:pt idx="17">
                  <c:v>4.2149330176000005E-2</c:v>
                </c:pt>
                <c:pt idx="18">
                  <c:v>4.1574317056000003E-2</c:v>
                </c:pt>
                <c:pt idx="19">
                  <c:v>4.1019960576000006E-2</c:v>
                </c:pt>
                <c:pt idx="20">
                  <c:v>4.048576000000001E-2</c:v>
                </c:pt>
                <c:pt idx="21">
                  <c:v>3.9971220736000006E-2</c:v>
                </c:pt>
                <c:pt idx="22">
                  <c:v>3.9475854336000003E-2</c:v>
                </c:pt>
                <c:pt idx="23">
                  <c:v>3.8999178496000007E-2</c:v>
                </c:pt>
                <c:pt idx="24">
                  <c:v>3.8540717056000005E-2</c:v>
                </c:pt>
                <c:pt idx="25">
                  <c:v>3.8100000000000002E-2</c:v>
                </c:pt>
                <c:pt idx="26">
                  <c:v>3.7676563455999998E-2</c:v>
                </c:pt>
                <c:pt idx="27">
                  <c:v>3.7269949695999997E-2</c:v>
                </c:pt>
                <c:pt idx="28">
                  <c:v>3.6879707136000001E-2</c:v>
                </c:pt>
                <c:pt idx="29">
                  <c:v>3.6505390335999997E-2</c:v>
                </c:pt>
                <c:pt idx="30">
                  <c:v>3.6146559999999994E-2</c:v>
                </c:pt>
                <c:pt idx="31">
                  <c:v>3.5802782975999994E-2</c:v>
                </c:pt>
                <c:pt idx="32">
                  <c:v>3.5473632256000004E-2</c:v>
                </c:pt>
                <c:pt idx="33">
                  <c:v>3.5158686975999998E-2</c:v>
                </c:pt>
                <c:pt idx="34">
                  <c:v>3.4857532416000002E-2</c:v>
                </c:pt>
                <c:pt idx="35">
                  <c:v>3.4569759999999998E-2</c:v>
                </c:pt>
                <c:pt idx="36">
                  <c:v>3.4294967295999998E-2</c:v>
                </c:pt>
                <c:pt idx="37">
                  <c:v>3.4032758016000003E-2</c:v>
                </c:pt>
                <c:pt idx="38">
                  <c:v>3.3782742015999997E-2</c:v>
                </c:pt>
                <c:pt idx="39">
                  <c:v>3.3544535295999996E-2</c:v>
                </c:pt>
                <c:pt idx="40">
                  <c:v>3.3317760000000002E-2</c:v>
                </c:pt>
                <c:pt idx="41">
                  <c:v>3.3102044415999995E-2</c:v>
                </c:pt>
                <c:pt idx="42">
                  <c:v>3.2897022976000001E-2</c:v>
                </c:pt>
                <c:pt idx="43">
                  <c:v>3.2702336255999997E-2</c:v>
                </c:pt>
                <c:pt idx="44">
                  <c:v>3.2517630976000002E-2</c:v>
                </c:pt>
                <c:pt idx="45">
                  <c:v>3.2342559999999999E-2</c:v>
                </c:pt>
                <c:pt idx="46">
                  <c:v>3.2176782336E-2</c:v>
                </c:pt>
                <c:pt idx="47">
                  <c:v>3.2019963136000001E-2</c:v>
                </c:pt>
                <c:pt idx="48">
                  <c:v>3.1871773696E-2</c:v>
                </c:pt>
                <c:pt idx="49">
                  <c:v>3.1731891456E-2</c:v>
                </c:pt>
                <c:pt idx="50">
                  <c:v>3.1600000000000003E-2</c:v>
                </c:pt>
                <c:pt idx="51">
                  <c:v>3.1475789056E-2</c:v>
                </c:pt>
                <c:pt idx="52">
                  <c:v>3.1358954495999999E-2</c:v>
                </c:pt>
                <c:pt idx="53">
                  <c:v>3.1249198335999998E-2</c:v>
                </c:pt>
                <c:pt idx="54">
                  <c:v>3.1146228735999999E-2</c:v>
                </c:pt>
                <c:pt idx="55">
                  <c:v>3.1049759999999999E-2</c:v>
                </c:pt>
                <c:pt idx="56">
                  <c:v>3.0959512575999999E-2</c:v>
                </c:pt>
                <c:pt idx="57">
                  <c:v>3.0875213055999991E-2</c:v>
                </c:pt>
                <c:pt idx="58">
                  <c:v>3.0796594175999992E-2</c:v>
                </c:pt>
                <c:pt idx="59">
                  <c:v>3.0723394815999991E-2</c:v>
                </c:pt>
                <c:pt idx="60">
                  <c:v>3.0655359999999993E-2</c:v>
                </c:pt>
                <c:pt idx="61">
                  <c:v>3.0592240895999993E-2</c:v>
                </c:pt>
                <c:pt idx="62">
                  <c:v>3.0533794815999993E-2</c:v>
                </c:pt>
                <c:pt idx="63">
                  <c:v>3.0479785215999994E-2</c:v>
                </c:pt>
                <c:pt idx="64">
                  <c:v>3.0429981695999996E-2</c:v>
                </c:pt>
                <c:pt idx="65">
                  <c:v>3.0384159999999993E-2</c:v>
                </c:pt>
                <c:pt idx="66">
                  <c:v>3.0342102015999996E-2</c:v>
                </c:pt>
                <c:pt idx="67">
                  <c:v>3.0303595775999996E-2</c:v>
                </c:pt>
                <c:pt idx="68">
                  <c:v>3.0268435455999994E-2</c:v>
                </c:pt>
                <c:pt idx="69">
                  <c:v>3.0236421375999994E-2</c:v>
                </c:pt>
                <c:pt idx="70">
                  <c:v>3.0207359999999996E-2</c:v>
                </c:pt>
                <c:pt idx="71">
                  <c:v>3.0181063935999997E-2</c:v>
                </c:pt>
                <c:pt idx="72">
                  <c:v>3.0157351935999995E-2</c:v>
                </c:pt>
                <c:pt idx="73">
                  <c:v>3.0136048895999999E-2</c:v>
                </c:pt>
                <c:pt idx="74">
                  <c:v>3.0116985855999995E-2</c:v>
                </c:pt>
                <c:pt idx="75">
                  <c:v>3.0099999999999998E-2</c:v>
                </c:pt>
                <c:pt idx="76">
                  <c:v>3.0084934655999998E-2</c:v>
                </c:pt>
                <c:pt idx="77">
                  <c:v>3.0071639295999996E-2</c:v>
                </c:pt>
                <c:pt idx="78">
                  <c:v>3.0059969535999997E-2</c:v>
                </c:pt>
                <c:pt idx="79">
                  <c:v>3.0049787135999997E-2</c:v>
                </c:pt>
                <c:pt idx="80">
                  <c:v>3.0040959999999998E-2</c:v>
                </c:pt>
                <c:pt idx="81">
                  <c:v>3.0033362175999997E-2</c:v>
                </c:pt>
                <c:pt idx="82">
                  <c:v>3.0026873855999999E-2</c:v>
                </c:pt>
                <c:pt idx="83">
                  <c:v>3.0021381375999998E-2</c:v>
                </c:pt>
                <c:pt idx="84">
                  <c:v>3.0016777215999997E-2</c:v>
                </c:pt>
                <c:pt idx="85">
                  <c:v>3.0012959999999998E-2</c:v>
                </c:pt>
                <c:pt idx="86">
                  <c:v>3.0009834495999997E-2</c:v>
                </c:pt>
                <c:pt idx="87">
                  <c:v>3.0007311615999999E-2</c:v>
                </c:pt>
                <c:pt idx="88">
                  <c:v>3.0005308416E-2</c:v>
                </c:pt>
                <c:pt idx="89">
                  <c:v>3.0003748096E-2</c:v>
                </c:pt>
                <c:pt idx="90">
                  <c:v>3.0002559999999998E-2</c:v>
                </c:pt>
                <c:pt idx="91">
                  <c:v>3.0001679615999997E-2</c:v>
                </c:pt>
                <c:pt idx="92">
                  <c:v>3.0001048576E-2</c:v>
                </c:pt>
                <c:pt idx="93">
                  <c:v>3.0000614655999999E-2</c:v>
                </c:pt>
                <c:pt idx="94">
                  <c:v>3.0000331775999999E-2</c:v>
                </c:pt>
                <c:pt idx="95">
                  <c:v>3.0000159999999998E-2</c:v>
                </c:pt>
                <c:pt idx="96">
                  <c:v>3.0000065535999997E-2</c:v>
                </c:pt>
                <c:pt idx="97">
                  <c:v>3.0000020735999999E-2</c:v>
                </c:pt>
                <c:pt idx="98">
                  <c:v>3.0000004096E-2</c:v>
                </c:pt>
                <c:pt idx="99">
                  <c:v>3.0000000255999998E-2</c:v>
                </c:pt>
                <c:pt idx="100">
                  <c:v>0.03</c:v>
                </c:pt>
                <c:pt idx="101">
                  <c:v>3.0000000255999998E-2</c:v>
                </c:pt>
                <c:pt idx="102">
                  <c:v>3.0000004096E-2</c:v>
                </c:pt>
                <c:pt idx="103">
                  <c:v>3.0000020735999999E-2</c:v>
                </c:pt>
                <c:pt idx="104">
                  <c:v>3.0000065535999997E-2</c:v>
                </c:pt>
                <c:pt idx="105">
                  <c:v>3.0000159999999998E-2</c:v>
                </c:pt>
                <c:pt idx="106">
                  <c:v>3.0000331775999999E-2</c:v>
                </c:pt>
                <c:pt idx="107">
                  <c:v>3.0000614655999999E-2</c:v>
                </c:pt>
                <c:pt idx="108">
                  <c:v>3.0001048576E-2</c:v>
                </c:pt>
                <c:pt idx="109">
                  <c:v>3.0001679615999997E-2</c:v>
                </c:pt>
                <c:pt idx="110">
                  <c:v>3.0002559999999998E-2</c:v>
                </c:pt>
                <c:pt idx="111">
                  <c:v>3.0003748096E-2</c:v>
                </c:pt>
                <c:pt idx="112">
                  <c:v>3.0005308416E-2</c:v>
                </c:pt>
                <c:pt idx="113">
                  <c:v>3.0007311615999999E-2</c:v>
                </c:pt>
                <c:pt idx="114">
                  <c:v>3.0009834496000001E-2</c:v>
                </c:pt>
                <c:pt idx="115">
                  <c:v>3.0012959999999998E-2</c:v>
                </c:pt>
                <c:pt idx="116">
                  <c:v>3.0016777216000001E-2</c:v>
                </c:pt>
                <c:pt idx="117">
                  <c:v>3.0021381375999998E-2</c:v>
                </c:pt>
                <c:pt idx="118">
                  <c:v>3.0026873855999999E-2</c:v>
                </c:pt>
                <c:pt idx="119">
                  <c:v>3.0033362176E-2</c:v>
                </c:pt>
                <c:pt idx="120">
                  <c:v>3.0040959999999998E-2</c:v>
                </c:pt>
                <c:pt idx="121">
                  <c:v>3.0049787135999997E-2</c:v>
                </c:pt>
                <c:pt idx="122">
                  <c:v>3.0059969536E-2</c:v>
                </c:pt>
                <c:pt idx="123">
                  <c:v>3.0071639296E-2</c:v>
                </c:pt>
                <c:pt idx="124">
                  <c:v>3.0084934655999998E-2</c:v>
                </c:pt>
                <c:pt idx="125">
                  <c:v>3.0099999999999998E-2</c:v>
                </c:pt>
                <c:pt idx="126">
                  <c:v>3.0116985855999999E-2</c:v>
                </c:pt>
                <c:pt idx="127">
                  <c:v>3.0136048895999999E-2</c:v>
                </c:pt>
                <c:pt idx="128">
                  <c:v>3.0157351935999999E-2</c:v>
                </c:pt>
                <c:pt idx="129">
                  <c:v>3.0181063935999997E-2</c:v>
                </c:pt>
                <c:pt idx="130">
                  <c:v>3.0207359999999999E-2</c:v>
                </c:pt>
                <c:pt idx="131">
                  <c:v>3.0236421375999998E-2</c:v>
                </c:pt>
                <c:pt idx="132">
                  <c:v>3.0268435455999998E-2</c:v>
                </c:pt>
                <c:pt idx="133">
                  <c:v>3.0303595776E-2</c:v>
                </c:pt>
                <c:pt idx="134">
                  <c:v>3.0342102015999999E-2</c:v>
                </c:pt>
                <c:pt idx="135">
                  <c:v>3.038416E-2</c:v>
                </c:pt>
                <c:pt idx="136">
                  <c:v>3.0429981695999999E-2</c:v>
                </c:pt>
                <c:pt idx="137">
                  <c:v>3.0479785215999998E-2</c:v>
                </c:pt>
                <c:pt idx="138">
                  <c:v>3.0533794816E-2</c:v>
                </c:pt>
                <c:pt idx="139">
                  <c:v>3.0592240896E-2</c:v>
                </c:pt>
                <c:pt idx="140">
                  <c:v>3.065536E-2</c:v>
                </c:pt>
                <c:pt idx="141">
                  <c:v>3.0723394815999998E-2</c:v>
                </c:pt>
                <c:pt idx="142">
                  <c:v>3.0796594175999999E-2</c:v>
                </c:pt>
                <c:pt idx="143">
                  <c:v>3.0875213055999998E-2</c:v>
                </c:pt>
                <c:pt idx="144">
                  <c:v>3.0959512575999999E-2</c:v>
                </c:pt>
                <c:pt idx="145">
                  <c:v>3.1049759999999999E-2</c:v>
                </c:pt>
                <c:pt idx="146">
                  <c:v>3.1146228735999999E-2</c:v>
                </c:pt>
                <c:pt idx="147">
                  <c:v>3.1249198335999998E-2</c:v>
                </c:pt>
                <c:pt idx="148">
                  <c:v>3.1358954495999999E-2</c:v>
                </c:pt>
                <c:pt idx="149">
                  <c:v>3.1475789056E-2</c:v>
                </c:pt>
                <c:pt idx="150">
                  <c:v>3.1600000000000003E-2</c:v>
                </c:pt>
                <c:pt idx="151">
                  <c:v>3.1731891456E-2</c:v>
                </c:pt>
                <c:pt idx="152">
                  <c:v>3.1871773696E-2</c:v>
                </c:pt>
                <c:pt idx="153">
                  <c:v>3.2019963136000001E-2</c:v>
                </c:pt>
                <c:pt idx="154">
                  <c:v>3.2176782336E-2</c:v>
                </c:pt>
                <c:pt idx="155">
                  <c:v>3.2342559999999999E-2</c:v>
                </c:pt>
                <c:pt idx="156">
                  <c:v>3.2517630976000002E-2</c:v>
                </c:pt>
                <c:pt idx="157">
                  <c:v>3.2702336255999997E-2</c:v>
                </c:pt>
                <c:pt idx="158">
                  <c:v>3.2897022976000001E-2</c:v>
                </c:pt>
                <c:pt idx="159">
                  <c:v>3.3102044415999995E-2</c:v>
                </c:pt>
                <c:pt idx="160">
                  <c:v>3.3317760000000002E-2</c:v>
                </c:pt>
                <c:pt idx="161">
                  <c:v>3.3544535295999996E-2</c:v>
                </c:pt>
                <c:pt idx="162">
                  <c:v>3.3782742015999997E-2</c:v>
                </c:pt>
                <c:pt idx="163">
                  <c:v>3.4032758016000003E-2</c:v>
                </c:pt>
                <c:pt idx="164">
                  <c:v>3.4294967295999998E-2</c:v>
                </c:pt>
                <c:pt idx="165">
                  <c:v>3.4569759999999998E-2</c:v>
                </c:pt>
                <c:pt idx="166">
                  <c:v>3.4857532416000002E-2</c:v>
                </c:pt>
                <c:pt idx="167">
                  <c:v>3.5158686975999998E-2</c:v>
                </c:pt>
                <c:pt idx="168">
                  <c:v>3.5473632256000004E-2</c:v>
                </c:pt>
                <c:pt idx="169">
                  <c:v>3.5802782975999994E-2</c:v>
                </c:pt>
                <c:pt idx="170">
                  <c:v>3.6146559999999994E-2</c:v>
                </c:pt>
                <c:pt idx="171">
                  <c:v>3.6505390335999997E-2</c:v>
                </c:pt>
                <c:pt idx="172">
                  <c:v>3.6879707136000001E-2</c:v>
                </c:pt>
                <c:pt idx="173">
                  <c:v>3.7269949695999997E-2</c:v>
                </c:pt>
                <c:pt idx="174">
                  <c:v>3.7676563455999998E-2</c:v>
                </c:pt>
                <c:pt idx="175">
                  <c:v>3.8100000000000002E-2</c:v>
                </c:pt>
                <c:pt idx="176">
                  <c:v>3.8540717056000005E-2</c:v>
                </c:pt>
                <c:pt idx="177">
                  <c:v>3.8999178496000007E-2</c:v>
                </c:pt>
                <c:pt idx="178">
                  <c:v>3.9475854336000003E-2</c:v>
                </c:pt>
                <c:pt idx="179">
                  <c:v>3.9971220736000006E-2</c:v>
                </c:pt>
                <c:pt idx="180">
                  <c:v>4.048576000000001E-2</c:v>
                </c:pt>
                <c:pt idx="181">
                  <c:v>4.1019960576000006E-2</c:v>
                </c:pt>
                <c:pt idx="182">
                  <c:v>4.1574317056000003E-2</c:v>
                </c:pt>
                <c:pt idx="183">
                  <c:v>4.2149330176000005E-2</c:v>
                </c:pt>
                <c:pt idx="184">
                  <c:v>4.2745506815999999E-2</c:v>
                </c:pt>
                <c:pt idx="185">
                  <c:v>4.3363360000000004E-2</c:v>
                </c:pt>
                <c:pt idx="186">
                  <c:v>4.4003408896000004E-2</c:v>
                </c:pt>
                <c:pt idx="187">
                  <c:v>4.4666178816000005E-2</c:v>
                </c:pt>
                <c:pt idx="188">
                  <c:v>4.5352201216000004E-2</c:v>
                </c:pt>
                <c:pt idx="189">
                  <c:v>4.6062013696000007E-2</c:v>
                </c:pt>
                <c:pt idx="190">
                  <c:v>4.6796160000000003E-2</c:v>
                </c:pt>
                <c:pt idx="191">
                  <c:v>4.7555190016000004E-2</c:v>
                </c:pt>
                <c:pt idx="192">
                  <c:v>4.8339659776000007E-2</c:v>
                </c:pt>
                <c:pt idx="193">
                  <c:v>4.9150131456000008E-2</c:v>
                </c:pt>
                <c:pt idx="194">
                  <c:v>4.9987173375999998E-2</c:v>
                </c:pt>
                <c:pt idx="195">
                  <c:v>5.0851359999999998E-2</c:v>
                </c:pt>
                <c:pt idx="196">
                  <c:v>5.1743271936E-2</c:v>
                </c:pt>
                <c:pt idx="197">
                  <c:v>5.2663495936000004E-2</c:v>
                </c:pt>
                <c:pt idx="198">
                  <c:v>5.3612624896000008E-2</c:v>
                </c:pt>
                <c:pt idx="199">
                  <c:v>5.4591257855999997E-2</c:v>
                </c:pt>
                <c:pt idx="200">
                  <c:v>5.5600000000000011E-2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38F-41C0-B0D9-2F54EF9CC205}"/>
            </c:ext>
          </c:extLst>
        </c:ser>
        <c:ser>
          <c:idx val="1"/>
          <c:order val="1"/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Sinusoid!$A$2:$A$202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xVal>
          <c:yVal>
            <c:numRef>
              <c:f>Sinusoid!$C$2:$C$202</c:f>
              <c:numCache>
                <c:formatCode>General</c:formatCode>
                <c:ptCount val="201"/>
                <c:pt idx="0">
                  <c:v>-5.5600000000000011E-2</c:v>
                </c:pt>
                <c:pt idx="1">
                  <c:v>-5.4591257855999997E-2</c:v>
                </c:pt>
                <c:pt idx="2">
                  <c:v>-5.3612624896000008E-2</c:v>
                </c:pt>
                <c:pt idx="3">
                  <c:v>-5.2663495936000004E-2</c:v>
                </c:pt>
                <c:pt idx="4">
                  <c:v>-5.1743271936E-2</c:v>
                </c:pt>
                <c:pt idx="5">
                  <c:v>-5.0851359999999998E-2</c:v>
                </c:pt>
                <c:pt idx="6">
                  <c:v>-4.9987173375999998E-2</c:v>
                </c:pt>
                <c:pt idx="7">
                  <c:v>-4.9150131456000008E-2</c:v>
                </c:pt>
                <c:pt idx="8">
                  <c:v>-4.8339659776000007E-2</c:v>
                </c:pt>
                <c:pt idx="9">
                  <c:v>-4.7555190016000004E-2</c:v>
                </c:pt>
                <c:pt idx="10">
                  <c:v>-4.6796160000000003E-2</c:v>
                </c:pt>
                <c:pt idx="11">
                  <c:v>-4.6062013696000007E-2</c:v>
                </c:pt>
                <c:pt idx="12">
                  <c:v>-4.5352201216000004E-2</c:v>
                </c:pt>
                <c:pt idx="13">
                  <c:v>-4.4666178816000005E-2</c:v>
                </c:pt>
                <c:pt idx="14">
                  <c:v>-4.4003408896000004E-2</c:v>
                </c:pt>
                <c:pt idx="15">
                  <c:v>-4.3363360000000004E-2</c:v>
                </c:pt>
                <c:pt idx="16">
                  <c:v>-4.2745506815999999E-2</c:v>
                </c:pt>
                <c:pt idx="17">
                  <c:v>-4.2149330176000005E-2</c:v>
                </c:pt>
                <c:pt idx="18">
                  <c:v>-4.1574317056000003E-2</c:v>
                </c:pt>
                <c:pt idx="19">
                  <c:v>-4.1019960576000006E-2</c:v>
                </c:pt>
                <c:pt idx="20">
                  <c:v>-4.048576000000001E-2</c:v>
                </c:pt>
                <c:pt idx="21">
                  <c:v>-3.9971220736000006E-2</c:v>
                </c:pt>
                <c:pt idx="22">
                  <c:v>-3.9475854336000003E-2</c:v>
                </c:pt>
                <c:pt idx="23">
                  <c:v>-3.8999178496000007E-2</c:v>
                </c:pt>
                <c:pt idx="24">
                  <c:v>-3.8540717056000005E-2</c:v>
                </c:pt>
                <c:pt idx="25">
                  <c:v>-3.8100000000000002E-2</c:v>
                </c:pt>
                <c:pt idx="26">
                  <c:v>-3.7676563455999998E-2</c:v>
                </c:pt>
                <c:pt idx="27">
                  <c:v>-3.7269949695999997E-2</c:v>
                </c:pt>
                <c:pt idx="28">
                  <c:v>-3.6879707136000001E-2</c:v>
                </c:pt>
                <c:pt idx="29">
                  <c:v>-3.6505390335999997E-2</c:v>
                </c:pt>
                <c:pt idx="30">
                  <c:v>-3.6146559999999994E-2</c:v>
                </c:pt>
                <c:pt idx="31">
                  <c:v>-3.5802782975999994E-2</c:v>
                </c:pt>
                <c:pt idx="32">
                  <c:v>-3.5473632256000004E-2</c:v>
                </c:pt>
                <c:pt idx="33">
                  <c:v>-3.5158686975999998E-2</c:v>
                </c:pt>
                <c:pt idx="34">
                  <c:v>-3.4857532416000002E-2</c:v>
                </c:pt>
                <c:pt idx="35">
                  <c:v>-3.4569759999999998E-2</c:v>
                </c:pt>
                <c:pt idx="36">
                  <c:v>-3.4294967295999998E-2</c:v>
                </c:pt>
                <c:pt idx="37">
                  <c:v>-3.4032758016000003E-2</c:v>
                </c:pt>
                <c:pt idx="38">
                  <c:v>-3.3782742015999997E-2</c:v>
                </c:pt>
                <c:pt idx="39">
                  <c:v>-3.3544535295999996E-2</c:v>
                </c:pt>
                <c:pt idx="40">
                  <c:v>-3.3317760000000002E-2</c:v>
                </c:pt>
                <c:pt idx="41">
                  <c:v>-3.3102044415999995E-2</c:v>
                </c:pt>
                <c:pt idx="42">
                  <c:v>-3.2897022976000001E-2</c:v>
                </c:pt>
                <c:pt idx="43">
                  <c:v>-3.2702336255999997E-2</c:v>
                </c:pt>
                <c:pt idx="44">
                  <c:v>-3.2517630976000002E-2</c:v>
                </c:pt>
                <c:pt idx="45">
                  <c:v>-3.2342559999999999E-2</c:v>
                </c:pt>
                <c:pt idx="46">
                  <c:v>-3.2176782336E-2</c:v>
                </c:pt>
                <c:pt idx="47">
                  <c:v>-3.2019963136000001E-2</c:v>
                </c:pt>
                <c:pt idx="48">
                  <c:v>-3.1871773696E-2</c:v>
                </c:pt>
                <c:pt idx="49">
                  <c:v>-3.1731891456E-2</c:v>
                </c:pt>
                <c:pt idx="50">
                  <c:v>-3.1600000000000003E-2</c:v>
                </c:pt>
                <c:pt idx="51">
                  <c:v>-3.1475789056E-2</c:v>
                </c:pt>
                <c:pt idx="52">
                  <c:v>-3.1358954495999999E-2</c:v>
                </c:pt>
                <c:pt idx="53">
                  <c:v>-3.1249198335999998E-2</c:v>
                </c:pt>
                <c:pt idx="54">
                  <c:v>-3.1146228735999999E-2</c:v>
                </c:pt>
                <c:pt idx="55">
                  <c:v>-3.1049759999999999E-2</c:v>
                </c:pt>
                <c:pt idx="56">
                  <c:v>-3.0959512575999999E-2</c:v>
                </c:pt>
                <c:pt idx="57">
                  <c:v>-3.0875213055999991E-2</c:v>
                </c:pt>
                <c:pt idx="58">
                  <c:v>-3.0796594175999992E-2</c:v>
                </c:pt>
                <c:pt idx="59">
                  <c:v>-3.0723394815999991E-2</c:v>
                </c:pt>
                <c:pt idx="60">
                  <c:v>-3.0655359999999993E-2</c:v>
                </c:pt>
                <c:pt idx="61">
                  <c:v>-3.0592240895999993E-2</c:v>
                </c:pt>
                <c:pt idx="62">
                  <c:v>-3.0533794815999993E-2</c:v>
                </c:pt>
                <c:pt idx="63">
                  <c:v>-3.0479785215999994E-2</c:v>
                </c:pt>
                <c:pt idx="64">
                  <c:v>-3.0429981695999996E-2</c:v>
                </c:pt>
                <c:pt idx="65">
                  <c:v>-3.0384159999999993E-2</c:v>
                </c:pt>
                <c:pt idx="66">
                  <c:v>-3.0342102015999996E-2</c:v>
                </c:pt>
                <c:pt idx="67">
                  <c:v>-3.0303595775999996E-2</c:v>
                </c:pt>
                <c:pt idx="68">
                  <c:v>-3.0268435455999994E-2</c:v>
                </c:pt>
                <c:pt idx="69">
                  <c:v>-3.0236421375999994E-2</c:v>
                </c:pt>
                <c:pt idx="70">
                  <c:v>-3.0207359999999996E-2</c:v>
                </c:pt>
                <c:pt idx="71">
                  <c:v>-3.0181063935999997E-2</c:v>
                </c:pt>
                <c:pt idx="72">
                  <c:v>-3.0157351935999995E-2</c:v>
                </c:pt>
                <c:pt idx="73">
                  <c:v>-3.0136048895999999E-2</c:v>
                </c:pt>
                <c:pt idx="74">
                  <c:v>-3.0116985855999995E-2</c:v>
                </c:pt>
                <c:pt idx="75">
                  <c:v>-3.0099999999999998E-2</c:v>
                </c:pt>
                <c:pt idx="76">
                  <c:v>-3.0084934655999998E-2</c:v>
                </c:pt>
                <c:pt idx="77">
                  <c:v>-3.0071639295999996E-2</c:v>
                </c:pt>
                <c:pt idx="78">
                  <c:v>-3.0059969535999997E-2</c:v>
                </c:pt>
                <c:pt idx="79">
                  <c:v>-3.0049787135999997E-2</c:v>
                </c:pt>
                <c:pt idx="80">
                  <c:v>-3.0040959999999998E-2</c:v>
                </c:pt>
                <c:pt idx="81">
                  <c:v>-3.0033362175999997E-2</c:v>
                </c:pt>
                <c:pt idx="82">
                  <c:v>-3.0026873855999999E-2</c:v>
                </c:pt>
                <c:pt idx="83">
                  <c:v>-3.0021381375999998E-2</c:v>
                </c:pt>
                <c:pt idx="84">
                  <c:v>-3.0016777215999997E-2</c:v>
                </c:pt>
                <c:pt idx="85">
                  <c:v>-3.0012959999999998E-2</c:v>
                </c:pt>
                <c:pt idx="86">
                  <c:v>-3.0009834495999997E-2</c:v>
                </c:pt>
                <c:pt idx="87">
                  <c:v>-3.0007311615999999E-2</c:v>
                </c:pt>
                <c:pt idx="88">
                  <c:v>-3.0005308416E-2</c:v>
                </c:pt>
                <c:pt idx="89">
                  <c:v>-3.0003748096E-2</c:v>
                </c:pt>
                <c:pt idx="90">
                  <c:v>-3.0002559999999998E-2</c:v>
                </c:pt>
                <c:pt idx="91">
                  <c:v>-3.0001679615999997E-2</c:v>
                </c:pt>
                <c:pt idx="92">
                  <c:v>-3.0001048576E-2</c:v>
                </c:pt>
                <c:pt idx="93">
                  <c:v>-3.0000614655999999E-2</c:v>
                </c:pt>
                <c:pt idx="94">
                  <c:v>-3.0000331775999999E-2</c:v>
                </c:pt>
                <c:pt idx="95">
                  <c:v>-3.0000159999999998E-2</c:v>
                </c:pt>
                <c:pt idx="96">
                  <c:v>-3.0000065535999997E-2</c:v>
                </c:pt>
                <c:pt idx="97">
                  <c:v>-3.0000020735999999E-2</c:v>
                </c:pt>
                <c:pt idx="98">
                  <c:v>-3.0000004096E-2</c:v>
                </c:pt>
                <c:pt idx="99">
                  <c:v>-3.0000000255999998E-2</c:v>
                </c:pt>
                <c:pt idx="100">
                  <c:v>-0.03</c:v>
                </c:pt>
                <c:pt idx="101">
                  <c:v>-3.0000000255999998E-2</c:v>
                </c:pt>
                <c:pt idx="102">
                  <c:v>-3.0000004096E-2</c:v>
                </c:pt>
                <c:pt idx="103">
                  <c:v>-3.0000020735999999E-2</c:v>
                </c:pt>
                <c:pt idx="104">
                  <c:v>-3.0000065535999997E-2</c:v>
                </c:pt>
                <c:pt idx="105">
                  <c:v>-3.0000159999999998E-2</c:v>
                </c:pt>
                <c:pt idx="106">
                  <c:v>-3.0000331775999999E-2</c:v>
                </c:pt>
                <c:pt idx="107">
                  <c:v>-3.0000614655999999E-2</c:v>
                </c:pt>
                <c:pt idx="108">
                  <c:v>-3.0001048576E-2</c:v>
                </c:pt>
                <c:pt idx="109">
                  <c:v>-3.0001679615999997E-2</c:v>
                </c:pt>
                <c:pt idx="110">
                  <c:v>-3.0002559999999998E-2</c:v>
                </c:pt>
                <c:pt idx="111">
                  <c:v>-3.0003748096E-2</c:v>
                </c:pt>
                <c:pt idx="112">
                  <c:v>-3.0005308416E-2</c:v>
                </c:pt>
                <c:pt idx="113">
                  <c:v>-3.0007311615999999E-2</c:v>
                </c:pt>
                <c:pt idx="114">
                  <c:v>-3.0009834496000001E-2</c:v>
                </c:pt>
                <c:pt idx="115">
                  <c:v>-3.0012959999999998E-2</c:v>
                </c:pt>
                <c:pt idx="116">
                  <c:v>-3.0016777216000001E-2</c:v>
                </c:pt>
                <c:pt idx="117">
                  <c:v>-3.0021381375999998E-2</c:v>
                </c:pt>
                <c:pt idx="118">
                  <c:v>-3.0026873855999999E-2</c:v>
                </c:pt>
                <c:pt idx="119">
                  <c:v>-3.0033362176E-2</c:v>
                </c:pt>
                <c:pt idx="120">
                  <c:v>-3.0040959999999998E-2</c:v>
                </c:pt>
                <c:pt idx="121">
                  <c:v>-3.0049787135999997E-2</c:v>
                </c:pt>
                <c:pt idx="122">
                  <c:v>-3.0059969536E-2</c:v>
                </c:pt>
                <c:pt idx="123">
                  <c:v>-3.0071639296E-2</c:v>
                </c:pt>
                <c:pt idx="124">
                  <c:v>-3.0084934655999998E-2</c:v>
                </c:pt>
                <c:pt idx="125">
                  <c:v>-3.0099999999999998E-2</c:v>
                </c:pt>
                <c:pt idx="126">
                  <c:v>-3.0116985855999999E-2</c:v>
                </c:pt>
                <c:pt idx="127">
                  <c:v>-3.0136048895999999E-2</c:v>
                </c:pt>
                <c:pt idx="128">
                  <c:v>-3.0157351935999999E-2</c:v>
                </c:pt>
                <c:pt idx="129">
                  <c:v>-3.0181063935999997E-2</c:v>
                </c:pt>
                <c:pt idx="130">
                  <c:v>-3.0207359999999999E-2</c:v>
                </c:pt>
                <c:pt idx="131">
                  <c:v>-3.0236421375999998E-2</c:v>
                </c:pt>
                <c:pt idx="132">
                  <c:v>-3.0268435455999998E-2</c:v>
                </c:pt>
                <c:pt idx="133">
                  <c:v>-3.0303595776E-2</c:v>
                </c:pt>
                <c:pt idx="134">
                  <c:v>-3.0342102015999999E-2</c:v>
                </c:pt>
                <c:pt idx="135">
                  <c:v>-3.038416E-2</c:v>
                </c:pt>
                <c:pt idx="136">
                  <c:v>-3.0429981695999999E-2</c:v>
                </c:pt>
                <c:pt idx="137">
                  <c:v>-3.0479785215999998E-2</c:v>
                </c:pt>
                <c:pt idx="138">
                  <c:v>-3.0533794816E-2</c:v>
                </c:pt>
                <c:pt idx="139">
                  <c:v>-3.0592240896E-2</c:v>
                </c:pt>
                <c:pt idx="140">
                  <c:v>-3.065536E-2</c:v>
                </c:pt>
                <c:pt idx="141">
                  <c:v>-3.0723394815999998E-2</c:v>
                </c:pt>
                <c:pt idx="142">
                  <c:v>-3.0796594175999999E-2</c:v>
                </c:pt>
                <c:pt idx="143">
                  <c:v>-3.0875213055999998E-2</c:v>
                </c:pt>
                <c:pt idx="144">
                  <c:v>-3.0959512575999999E-2</c:v>
                </c:pt>
                <c:pt idx="145">
                  <c:v>-3.1049759999999999E-2</c:v>
                </c:pt>
                <c:pt idx="146">
                  <c:v>-3.1146228735999999E-2</c:v>
                </c:pt>
                <c:pt idx="147">
                  <c:v>-3.1249198335999998E-2</c:v>
                </c:pt>
                <c:pt idx="148">
                  <c:v>-3.1358954495999999E-2</c:v>
                </c:pt>
                <c:pt idx="149">
                  <c:v>-3.1475789056E-2</c:v>
                </c:pt>
                <c:pt idx="150">
                  <c:v>-3.1600000000000003E-2</c:v>
                </c:pt>
                <c:pt idx="151">
                  <c:v>-3.1731891456E-2</c:v>
                </c:pt>
                <c:pt idx="152">
                  <c:v>-3.1871773696E-2</c:v>
                </c:pt>
                <c:pt idx="153">
                  <c:v>-3.2019963136000001E-2</c:v>
                </c:pt>
                <c:pt idx="154">
                  <c:v>-3.2176782336E-2</c:v>
                </c:pt>
                <c:pt idx="155">
                  <c:v>-3.2342559999999999E-2</c:v>
                </c:pt>
                <c:pt idx="156">
                  <c:v>-3.2517630976000002E-2</c:v>
                </c:pt>
                <c:pt idx="157">
                  <c:v>-3.2702336255999997E-2</c:v>
                </c:pt>
                <c:pt idx="158">
                  <c:v>-3.2897022976000001E-2</c:v>
                </c:pt>
                <c:pt idx="159">
                  <c:v>-3.3102044415999995E-2</c:v>
                </c:pt>
                <c:pt idx="160">
                  <c:v>-3.3317760000000002E-2</c:v>
                </c:pt>
                <c:pt idx="161">
                  <c:v>-3.3544535295999996E-2</c:v>
                </c:pt>
                <c:pt idx="162">
                  <c:v>-3.3782742015999997E-2</c:v>
                </c:pt>
                <c:pt idx="163">
                  <c:v>-3.4032758016000003E-2</c:v>
                </c:pt>
                <c:pt idx="164">
                  <c:v>-3.4294967295999998E-2</c:v>
                </c:pt>
                <c:pt idx="165">
                  <c:v>-3.4569759999999998E-2</c:v>
                </c:pt>
                <c:pt idx="166">
                  <c:v>-3.4857532416000002E-2</c:v>
                </c:pt>
                <c:pt idx="167">
                  <c:v>-3.5158686975999998E-2</c:v>
                </c:pt>
                <c:pt idx="168">
                  <c:v>-3.5473632256000004E-2</c:v>
                </c:pt>
                <c:pt idx="169">
                  <c:v>-3.5802782975999994E-2</c:v>
                </c:pt>
                <c:pt idx="170">
                  <c:v>-3.6146559999999994E-2</c:v>
                </c:pt>
                <c:pt idx="171">
                  <c:v>-3.6505390335999997E-2</c:v>
                </c:pt>
                <c:pt idx="172">
                  <c:v>-3.6879707136000001E-2</c:v>
                </c:pt>
                <c:pt idx="173">
                  <c:v>-3.7269949695999997E-2</c:v>
                </c:pt>
                <c:pt idx="174">
                  <c:v>-3.7676563455999998E-2</c:v>
                </c:pt>
                <c:pt idx="175">
                  <c:v>-3.8100000000000002E-2</c:v>
                </c:pt>
                <c:pt idx="176">
                  <c:v>-3.8540717056000005E-2</c:v>
                </c:pt>
                <c:pt idx="177">
                  <c:v>-3.8999178496000007E-2</c:v>
                </c:pt>
                <c:pt idx="178">
                  <c:v>-3.9475854336000003E-2</c:v>
                </c:pt>
                <c:pt idx="179">
                  <c:v>-3.9971220736000006E-2</c:v>
                </c:pt>
                <c:pt idx="180">
                  <c:v>-4.048576000000001E-2</c:v>
                </c:pt>
                <c:pt idx="181">
                  <c:v>-4.1019960576000006E-2</c:v>
                </c:pt>
                <c:pt idx="182">
                  <c:v>-4.1574317056000003E-2</c:v>
                </c:pt>
                <c:pt idx="183">
                  <c:v>-4.2149330176000005E-2</c:v>
                </c:pt>
                <c:pt idx="184">
                  <c:v>-4.2745506815999999E-2</c:v>
                </c:pt>
                <c:pt idx="185">
                  <c:v>-4.3363360000000004E-2</c:v>
                </c:pt>
                <c:pt idx="186">
                  <c:v>-4.4003408896000004E-2</c:v>
                </c:pt>
                <c:pt idx="187">
                  <c:v>-4.4666178816000005E-2</c:v>
                </c:pt>
                <c:pt idx="188">
                  <c:v>-4.5352201216000004E-2</c:v>
                </c:pt>
                <c:pt idx="189">
                  <c:v>-4.6062013696000007E-2</c:v>
                </c:pt>
                <c:pt idx="190">
                  <c:v>-4.6796160000000003E-2</c:v>
                </c:pt>
                <c:pt idx="191">
                  <c:v>-4.7555190016000004E-2</c:v>
                </c:pt>
                <c:pt idx="192">
                  <c:v>-4.8339659776000007E-2</c:v>
                </c:pt>
                <c:pt idx="193">
                  <c:v>-4.9150131456000008E-2</c:v>
                </c:pt>
                <c:pt idx="194">
                  <c:v>-4.9987173375999998E-2</c:v>
                </c:pt>
                <c:pt idx="195">
                  <c:v>-5.0851359999999998E-2</c:v>
                </c:pt>
                <c:pt idx="196">
                  <c:v>-5.1743271936E-2</c:v>
                </c:pt>
                <c:pt idx="197">
                  <c:v>-5.2663495936000004E-2</c:v>
                </c:pt>
                <c:pt idx="198">
                  <c:v>-5.3612624896000008E-2</c:v>
                </c:pt>
                <c:pt idx="199">
                  <c:v>-5.4591257855999997E-2</c:v>
                </c:pt>
                <c:pt idx="200">
                  <c:v>-5.5600000000000011E-2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38F-41C0-B0D9-2F54EF9CC2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367360"/>
        <c:axId val="100385536"/>
      </c:scatterChart>
      <c:valAx>
        <c:axId val="100367360"/>
        <c:scaling>
          <c:orientation val="minMax"/>
          <c:max val="1"/>
          <c:min val="-1"/>
        </c:scaling>
        <c:delete val="1"/>
        <c:axPos val="b"/>
        <c:numFmt formatCode="General" sourceLinked="1"/>
        <c:majorTickMark val="out"/>
        <c:minorTickMark val="none"/>
        <c:tickLblPos val="nextTo"/>
        <c:crossAx val="100385536"/>
        <c:crosses val="autoZero"/>
        <c:crossBetween val="midCat"/>
      </c:valAx>
      <c:valAx>
        <c:axId val="100385536"/>
        <c:scaling>
          <c:orientation val="minMax"/>
          <c:max val="6.0000000000000012E-2"/>
          <c:min val="-6.0000000000000012E-2"/>
        </c:scaling>
        <c:delete val="1"/>
        <c:axPos val="l"/>
        <c:numFmt formatCode="General" sourceLinked="1"/>
        <c:majorTickMark val="out"/>
        <c:minorTickMark val="none"/>
        <c:tickLblPos val="nextTo"/>
        <c:crossAx val="100367360"/>
        <c:crosses val="autoZero"/>
        <c:crossBetween val="midCat"/>
      </c:valAx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0490325846494883E-4"/>
          <c:y val="0"/>
          <c:w val="0.99939509604427235"/>
          <c:h val="0.9558388633045809"/>
        </c:manualLayout>
      </c:layout>
      <c:scatterChart>
        <c:scatterStyle val="smoothMarker"/>
        <c:varyColors val="0"/>
        <c:ser>
          <c:idx val="2"/>
          <c:order val="0"/>
          <c:spPr>
            <a:ln>
              <a:solidFill>
                <a:srgbClr val="0000FF"/>
              </a:solidFill>
            </a:ln>
          </c:spPr>
          <c:marker>
            <c:symbol val="none"/>
          </c:marker>
          <c:xVal>
            <c:numRef>
              <c:f>Sinusoid!$A$2:$A$202</c:f>
              <c:numCache>
                <c:formatCode>General</c:formatCode>
                <c:ptCount val="201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-0.89</c:v>
                </c:pt>
                <c:pt idx="12">
                  <c:v>-0.88</c:v>
                </c:pt>
                <c:pt idx="13">
                  <c:v>-0.87</c:v>
                </c:pt>
                <c:pt idx="14">
                  <c:v>-0.86</c:v>
                </c:pt>
                <c:pt idx="15">
                  <c:v>-0.85</c:v>
                </c:pt>
                <c:pt idx="16">
                  <c:v>-0.84</c:v>
                </c:pt>
                <c:pt idx="17">
                  <c:v>-0.83</c:v>
                </c:pt>
                <c:pt idx="18">
                  <c:v>-0.82</c:v>
                </c:pt>
                <c:pt idx="19">
                  <c:v>-0.81</c:v>
                </c:pt>
                <c:pt idx="20">
                  <c:v>-0.8</c:v>
                </c:pt>
                <c:pt idx="21">
                  <c:v>-0.79</c:v>
                </c:pt>
                <c:pt idx="22">
                  <c:v>-0.78</c:v>
                </c:pt>
                <c:pt idx="23">
                  <c:v>-0.77</c:v>
                </c:pt>
                <c:pt idx="24">
                  <c:v>-0.76</c:v>
                </c:pt>
                <c:pt idx="25">
                  <c:v>-0.75</c:v>
                </c:pt>
                <c:pt idx="26">
                  <c:v>-0.74</c:v>
                </c:pt>
                <c:pt idx="27">
                  <c:v>-0.73</c:v>
                </c:pt>
                <c:pt idx="28">
                  <c:v>-0.72</c:v>
                </c:pt>
                <c:pt idx="29">
                  <c:v>-0.71</c:v>
                </c:pt>
                <c:pt idx="30">
                  <c:v>-0.7</c:v>
                </c:pt>
                <c:pt idx="31">
                  <c:v>-0.69</c:v>
                </c:pt>
                <c:pt idx="32">
                  <c:v>-0.68</c:v>
                </c:pt>
                <c:pt idx="33">
                  <c:v>-0.67</c:v>
                </c:pt>
                <c:pt idx="34">
                  <c:v>-0.66</c:v>
                </c:pt>
                <c:pt idx="35">
                  <c:v>-0.65</c:v>
                </c:pt>
                <c:pt idx="36">
                  <c:v>-0.64</c:v>
                </c:pt>
                <c:pt idx="37">
                  <c:v>-0.63</c:v>
                </c:pt>
                <c:pt idx="38">
                  <c:v>-0.62</c:v>
                </c:pt>
                <c:pt idx="39">
                  <c:v>-0.61</c:v>
                </c:pt>
                <c:pt idx="40">
                  <c:v>-0.6</c:v>
                </c:pt>
                <c:pt idx="41">
                  <c:v>-0.59</c:v>
                </c:pt>
                <c:pt idx="42">
                  <c:v>-0.57999999999999996</c:v>
                </c:pt>
                <c:pt idx="43">
                  <c:v>-0.56999999999999995</c:v>
                </c:pt>
                <c:pt idx="44">
                  <c:v>-0.56000000000000005</c:v>
                </c:pt>
                <c:pt idx="45">
                  <c:v>-0.55000000000000004</c:v>
                </c:pt>
                <c:pt idx="46">
                  <c:v>-0.54</c:v>
                </c:pt>
                <c:pt idx="47">
                  <c:v>-0.53</c:v>
                </c:pt>
                <c:pt idx="48">
                  <c:v>-0.52</c:v>
                </c:pt>
                <c:pt idx="49">
                  <c:v>-0.51</c:v>
                </c:pt>
                <c:pt idx="50">
                  <c:v>-0.5</c:v>
                </c:pt>
                <c:pt idx="51">
                  <c:v>-0.49</c:v>
                </c:pt>
                <c:pt idx="52">
                  <c:v>-0.48</c:v>
                </c:pt>
                <c:pt idx="53">
                  <c:v>-0.47</c:v>
                </c:pt>
                <c:pt idx="54">
                  <c:v>-0.46</c:v>
                </c:pt>
                <c:pt idx="55">
                  <c:v>-0.45</c:v>
                </c:pt>
                <c:pt idx="56">
                  <c:v>-0.44</c:v>
                </c:pt>
                <c:pt idx="57">
                  <c:v>-0.42999999999999899</c:v>
                </c:pt>
                <c:pt idx="58">
                  <c:v>-0.41999999999999899</c:v>
                </c:pt>
                <c:pt idx="59">
                  <c:v>-0.40999999999999898</c:v>
                </c:pt>
                <c:pt idx="60">
                  <c:v>-0.39999999999999902</c:v>
                </c:pt>
                <c:pt idx="61">
                  <c:v>-0.38999999999999901</c:v>
                </c:pt>
                <c:pt idx="62">
                  <c:v>-0.37999999999999901</c:v>
                </c:pt>
                <c:pt idx="63">
                  <c:v>-0.369999999999999</c:v>
                </c:pt>
                <c:pt idx="64">
                  <c:v>-0.35999999999999899</c:v>
                </c:pt>
                <c:pt idx="65">
                  <c:v>-0.34999999999999898</c:v>
                </c:pt>
                <c:pt idx="66">
                  <c:v>-0.33999999999999903</c:v>
                </c:pt>
                <c:pt idx="67">
                  <c:v>-0.32999999999999902</c:v>
                </c:pt>
                <c:pt idx="68">
                  <c:v>-0.31999999999999901</c:v>
                </c:pt>
                <c:pt idx="69">
                  <c:v>-0.309999999999999</c:v>
                </c:pt>
                <c:pt idx="70">
                  <c:v>-0.29999999999999899</c:v>
                </c:pt>
                <c:pt idx="71">
                  <c:v>-0.28999999999999898</c:v>
                </c:pt>
                <c:pt idx="72">
                  <c:v>-0.27999999999999903</c:v>
                </c:pt>
                <c:pt idx="73">
                  <c:v>-0.26999999999999902</c:v>
                </c:pt>
                <c:pt idx="74">
                  <c:v>-0.25999999999999901</c:v>
                </c:pt>
                <c:pt idx="75">
                  <c:v>-0.249999999999999</c:v>
                </c:pt>
                <c:pt idx="76">
                  <c:v>-0.23999999999999899</c:v>
                </c:pt>
                <c:pt idx="77">
                  <c:v>-0.22999999999999901</c:v>
                </c:pt>
                <c:pt idx="78">
                  <c:v>-0.219999999999999</c:v>
                </c:pt>
                <c:pt idx="79">
                  <c:v>-0.20999999999999899</c:v>
                </c:pt>
                <c:pt idx="80">
                  <c:v>-0.19999999999999901</c:v>
                </c:pt>
                <c:pt idx="81">
                  <c:v>-0.189999999999999</c:v>
                </c:pt>
                <c:pt idx="82">
                  <c:v>-0.17999999999999899</c:v>
                </c:pt>
                <c:pt idx="83">
                  <c:v>-0.16999999999999901</c:v>
                </c:pt>
                <c:pt idx="84">
                  <c:v>-0.159999999999999</c:v>
                </c:pt>
                <c:pt idx="85">
                  <c:v>-0.149999999999999</c:v>
                </c:pt>
                <c:pt idx="86">
                  <c:v>-0.13999999999999899</c:v>
                </c:pt>
                <c:pt idx="87">
                  <c:v>-0.12999999999999901</c:v>
                </c:pt>
                <c:pt idx="88">
                  <c:v>-0.119999999999999</c:v>
                </c:pt>
                <c:pt idx="89">
                  <c:v>-0.109999999999999</c:v>
                </c:pt>
                <c:pt idx="90">
                  <c:v>-9.9999999999999006E-2</c:v>
                </c:pt>
                <c:pt idx="91">
                  <c:v>-8.9999999999998997E-2</c:v>
                </c:pt>
                <c:pt idx="92">
                  <c:v>-7.9999999999999002E-2</c:v>
                </c:pt>
                <c:pt idx="93">
                  <c:v>-6.9999999999998994E-2</c:v>
                </c:pt>
                <c:pt idx="94">
                  <c:v>-5.9999999999999103E-2</c:v>
                </c:pt>
                <c:pt idx="95">
                  <c:v>-4.9999999999998997E-2</c:v>
                </c:pt>
                <c:pt idx="96">
                  <c:v>-3.9999999999999002E-2</c:v>
                </c:pt>
                <c:pt idx="97">
                  <c:v>-2.9999999999999E-2</c:v>
                </c:pt>
                <c:pt idx="98">
                  <c:v>-1.9999999999999001E-2</c:v>
                </c:pt>
                <c:pt idx="99">
                  <c:v>-9.9999999999990097E-3</c:v>
                </c:pt>
                <c:pt idx="100">
                  <c:v>0</c:v>
                </c:pt>
                <c:pt idx="101">
                  <c:v>0.01</c:v>
                </c:pt>
                <c:pt idx="102">
                  <c:v>0.02</c:v>
                </c:pt>
                <c:pt idx="103">
                  <c:v>0.03</c:v>
                </c:pt>
                <c:pt idx="104">
                  <c:v>0.04</c:v>
                </c:pt>
                <c:pt idx="105">
                  <c:v>0.05</c:v>
                </c:pt>
                <c:pt idx="106">
                  <c:v>6.0000000000000102E-2</c:v>
                </c:pt>
                <c:pt idx="107">
                  <c:v>7.0000000000000104E-2</c:v>
                </c:pt>
                <c:pt idx="108">
                  <c:v>8.0000000000000099E-2</c:v>
                </c:pt>
                <c:pt idx="109">
                  <c:v>9.0000000000000094E-2</c:v>
                </c:pt>
                <c:pt idx="110">
                  <c:v>0.1</c:v>
                </c:pt>
                <c:pt idx="111">
                  <c:v>0.11</c:v>
                </c:pt>
                <c:pt idx="112">
                  <c:v>0.12</c:v>
                </c:pt>
                <c:pt idx="113">
                  <c:v>0.13</c:v>
                </c:pt>
                <c:pt idx="114">
                  <c:v>0.14000000000000001</c:v>
                </c:pt>
                <c:pt idx="115">
                  <c:v>0.15</c:v>
                </c:pt>
                <c:pt idx="116">
                  <c:v>0.16</c:v>
                </c:pt>
                <c:pt idx="117">
                  <c:v>0.17</c:v>
                </c:pt>
                <c:pt idx="118">
                  <c:v>0.18</c:v>
                </c:pt>
                <c:pt idx="119">
                  <c:v>0.19</c:v>
                </c:pt>
                <c:pt idx="120">
                  <c:v>0.2</c:v>
                </c:pt>
                <c:pt idx="121">
                  <c:v>0.21</c:v>
                </c:pt>
                <c:pt idx="122">
                  <c:v>0.22</c:v>
                </c:pt>
                <c:pt idx="123">
                  <c:v>0.23</c:v>
                </c:pt>
                <c:pt idx="124">
                  <c:v>0.24</c:v>
                </c:pt>
                <c:pt idx="125">
                  <c:v>0.25</c:v>
                </c:pt>
                <c:pt idx="126">
                  <c:v>0.26</c:v>
                </c:pt>
                <c:pt idx="127">
                  <c:v>0.27</c:v>
                </c:pt>
                <c:pt idx="128">
                  <c:v>0.28000000000000003</c:v>
                </c:pt>
                <c:pt idx="129">
                  <c:v>0.28999999999999998</c:v>
                </c:pt>
                <c:pt idx="130">
                  <c:v>0.3</c:v>
                </c:pt>
                <c:pt idx="131">
                  <c:v>0.31</c:v>
                </c:pt>
                <c:pt idx="132">
                  <c:v>0.32</c:v>
                </c:pt>
                <c:pt idx="133">
                  <c:v>0.33</c:v>
                </c:pt>
                <c:pt idx="134">
                  <c:v>0.34</c:v>
                </c:pt>
                <c:pt idx="135">
                  <c:v>0.35</c:v>
                </c:pt>
                <c:pt idx="136">
                  <c:v>0.36</c:v>
                </c:pt>
                <c:pt idx="137">
                  <c:v>0.37</c:v>
                </c:pt>
                <c:pt idx="138">
                  <c:v>0.38</c:v>
                </c:pt>
                <c:pt idx="139">
                  <c:v>0.39</c:v>
                </c:pt>
                <c:pt idx="140">
                  <c:v>0.4</c:v>
                </c:pt>
                <c:pt idx="141">
                  <c:v>0.41</c:v>
                </c:pt>
                <c:pt idx="142">
                  <c:v>0.42</c:v>
                </c:pt>
                <c:pt idx="143">
                  <c:v>0.43</c:v>
                </c:pt>
                <c:pt idx="144">
                  <c:v>0.44</c:v>
                </c:pt>
                <c:pt idx="145">
                  <c:v>0.45</c:v>
                </c:pt>
                <c:pt idx="146">
                  <c:v>0.46</c:v>
                </c:pt>
                <c:pt idx="147">
                  <c:v>0.47</c:v>
                </c:pt>
                <c:pt idx="148">
                  <c:v>0.48</c:v>
                </c:pt>
                <c:pt idx="149">
                  <c:v>0.49</c:v>
                </c:pt>
                <c:pt idx="150">
                  <c:v>0.5</c:v>
                </c:pt>
                <c:pt idx="151">
                  <c:v>0.51</c:v>
                </c:pt>
                <c:pt idx="152">
                  <c:v>0.52</c:v>
                </c:pt>
                <c:pt idx="153">
                  <c:v>0.53</c:v>
                </c:pt>
                <c:pt idx="154">
                  <c:v>0.54</c:v>
                </c:pt>
                <c:pt idx="155">
                  <c:v>0.55000000000000004</c:v>
                </c:pt>
                <c:pt idx="156">
                  <c:v>0.56000000000000005</c:v>
                </c:pt>
                <c:pt idx="157">
                  <c:v>0.56999999999999995</c:v>
                </c:pt>
                <c:pt idx="158">
                  <c:v>0.57999999999999996</c:v>
                </c:pt>
                <c:pt idx="159">
                  <c:v>0.59</c:v>
                </c:pt>
                <c:pt idx="160">
                  <c:v>0.6</c:v>
                </c:pt>
                <c:pt idx="161">
                  <c:v>0.61</c:v>
                </c:pt>
                <c:pt idx="162">
                  <c:v>0.62</c:v>
                </c:pt>
                <c:pt idx="163">
                  <c:v>0.63</c:v>
                </c:pt>
                <c:pt idx="164">
                  <c:v>0.64</c:v>
                </c:pt>
                <c:pt idx="165">
                  <c:v>0.65</c:v>
                </c:pt>
                <c:pt idx="166">
                  <c:v>0.66</c:v>
                </c:pt>
                <c:pt idx="167">
                  <c:v>0.67</c:v>
                </c:pt>
                <c:pt idx="168">
                  <c:v>0.68</c:v>
                </c:pt>
                <c:pt idx="169">
                  <c:v>0.69</c:v>
                </c:pt>
                <c:pt idx="170">
                  <c:v>0.7</c:v>
                </c:pt>
                <c:pt idx="171">
                  <c:v>0.71</c:v>
                </c:pt>
                <c:pt idx="172">
                  <c:v>0.72</c:v>
                </c:pt>
                <c:pt idx="173">
                  <c:v>0.73</c:v>
                </c:pt>
                <c:pt idx="174">
                  <c:v>0.74</c:v>
                </c:pt>
                <c:pt idx="175">
                  <c:v>0.75</c:v>
                </c:pt>
                <c:pt idx="176">
                  <c:v>0.76</c:v>
                </c:pt>
                <c:pt idx="177">
                  <c:v>0.77</c:v>
                </c:pt>
                <c:pt idx="178">
                  <c:v>0.78</c:v>
                </c:pt>
                <c:pt idx="179">
                  <c:v>0.79</c:v>
                </c:pt>
                <c:pt idx="180">
                  <c:v>0.8</c:v>
                </c:pt>
                <c:pt idx="181">
                  <c:v>0.81</c:v>
                </c:pt>
                <c:pt idx="182">
                  <c:v>0.82</c:v>
                </c:pt>
                <c:pt idx="183">
                  <c:v>0.83</c:v>
                </c:pt>
                <c:pt idx="184">
                  <c:v>0.84</c:v>
                </c:pt>
                <c:pt idx="185">
                  <c:v>0.85</c:v>
                </c:pt>
                <c:pt idx="186">
                  <c:v>0.86</c:v>
                </c:pt>
                <c:pt idx="187">
                  <c:v>0.87</c:v>
                </c:pt>
                <c:pt idx="188">
                  <c:v>0.88</c:v>
                </c:pt>
                <c:pt idx="189">
                  <c:v>0.89</c:v>
                </c:pt>
                <c:pt idx="190">
                  <c:v>0.9</c:v>
                </c:pt>
                <c:pt idx="191">
                  <c:v>0.91</c:v>
                </c:pt>
                <c:pt idx="192">
                  <c:v>0.92</c:v>
                </c:pt>
                <c:pt idx="193">
                  <c:v>0.93</c:v>
                </c:pt>
                <c:pt idx="194">
                  <c:v>0.94</c:v>
                </c:pt>
                <c:pt idx="195">
                  <c:v>0.95</c:v>
                </c:pt>
                <c:pt idx="196">
                  <c:v>0.96</c:v>
                </c:pt>
                <c:pt idx="197">
                  <c:v>0.97</c:v>
                </c:pt>
                <c:pt idx="198">
                  <c:v>0.98</c:v>
                </c:pt>
                <c:pt idx="199">
                  <c:v>0.99</c:v>
                </c:pt>
                <c:pt idx="200">
                  <c:v>1</c:v>
                </c:pt>
              </c:numCache>
            </c:numRef>
          </c:xVal>
          <c:yVal>
            <c:numRef>
              <c:f>Sinusoid!$D$2:$D$202</c:f>
              <c:numCache>
                <c:formatCode>General</c:formatCode>
                <c:ptCount val="2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2.511265318566215E-16</c:v>
                </c:pt>
                <c:pt idx="76">
                  <c:v>2.506664671286336E-3</c:v>
                </c:pt>
                <c:pt idx="77">
                  <c:v>4.9737977432973372E-3</c:v>
                </c:pt>
                <c:pt idx="78">
                  <c:v>7.3624910536937913E-3</c:v>
                </c:pt>
                <c:pt idx="79">
                  <c:v>9.6350734820345278E-3</c:v>
                </c:pt>
                <c:pt idx="80">
                  <c:v>1.1755705045849663E-2</c:v>
                </c:pt>
                <c:pt idx="81">
                  <c:v>1.3690942118573954E-2</c:v>
                </c:pt>
                <c:pt idx="82">
                  <c:v>1.5410264855515944E-2</c:v>
                </c:pt>
                <c:pt idx="83">
                  <c:v>1.6886558510040433E-2</c:v>
                </c:pt>
                <c:pt idx="84">
                  <c:v>1.8096541049320496E-2</c:v>
                </c:pt>
                <c:pt idx="85">
                  <c:v>1.9021130325903149E-2</c:v>
                </c:pt>
                <c:pt idx="86">
                  <c:v>1.964574501457382E-2</c:v>
                </c:pt>
                <c:pt idx="87">
                  <c:v>1.9960534568565447E-2</c:v>
                </c:pt>
                <c:pt idx="88">
                  <c:v>1.9960534568565415E-2</c:v>
                </c:pt>
                <c:pt idx="89">
                  <c:v>1.9645745014573727E-2</c:v>
                </c:pt>
                <c:pt idx="90">
                  <c:v>1.9021130325902996E-2</c:v>
                </c:pt>
                <c:pt idx="91">
                  <c:v>1.8096541049320285E-2</c:v>
                </c:pt>
                <c:pt idx="92">
                  <c:v>1.6886558510040169E-2</c:v>
                </c:pt>
                <c:pt idx="93">
                  <c:v>1.5410264855515625E-2</c:v>
                </c:pt>
                <c:pt idx="94">
                  <c:v>1.3690942118573609E-2</c:v>
                </c:pt>
                <c:pt idx="95">
                  <c:v>1.1755705045849257E-2</c:v>
                </c:pt>
                <c:pt idx="96">
                  <c:v>9.6350734820340872E-3</c:v>
                </c:pt>
                <c:pt idx="97">
                  <c:v>7.3624910536933229E-3</c:v>
                </c:pt>
                <c:pt idx="98">
                  <c:v>4.9737977432968558E-3</c:v>
                </c:pt>
                <c:pt idx="99">
                  <c:v>2.5066646712858442E-3</c:v>
                </c:pt>
                <c:pt idx="100">
                  <c:v>2.4502969098172402E-18</c:v>
                </c:pt>
                <c:pt idx="101">
                  <c:v>-2.5066646712860858E-3</c:v>
                </c:pt>
                <c:pt idx="102">
                  <c:v>-4.9737977432971004E-3</c:v>
                </c:pt>
                <c:pt idx="103">
                  <c:v>-7.3624910536935666E-3</c:v>
                </c:pt>
                <c:pt idx="104">
                  <c:v>-9.6350734820343006E-3</c:v>
                </c:pt>
                <c:pt idx="105">
                  <c:v>-1.1755705045849461E-2</c:v>
                </c:pt>
                <c:pt idx="106">
                  <c:v>-1.3690942118573792E-2</c:v>
                </c:pt>
                <c:pt idx="107">
                  <c:v>-1.5410264855515799E-2</c:v>
                </c:pt>
                <c:pt idx="108">
                  <c:v>-1.6886558510040308E-2</c:v>
                </c:pt>
                <c:pt idx="109">
                  <c:v>-1.8096541049320396E-2</c:v>
                </c:pt>
                <c:pt idx="110">
                  <c:v>-1.9021130325903073E-2</c:v>
                </c:pt>
                <c:pt idx="111">
                  <c:v>-1.9645745014573775E-2</c:v>
                </c:pt>
                <c:pt idx="112">
                  <c:v>-1.9960534568565433E-2</c:v>
                </c:pt>
                <c:pt idx="113">
                  <c:v>-1.9960534568565433E-2</c:v>
                </c:pt>
                <c:pt idx="114">
                  <c:v>-1.9645745014573775E-2</c:v>
                </c:pt>
                <c:pt idx="115">
                  <c:v>-1.9021130325903073E-2</c:v>
                </c:pt>
                <c:pt idx="116">
                  <c:v>-1.8096541049320392E-2</c:v>
                </c:pt>
                <c:pt idx="117">
                  <c:v>-1.6886558510040301E-2</c:v>
                </c:pt>
                <c:pt idx="118">
                  <c:v>-1.5410264855515792E-2</c:v>
                </c:pt>
                <c:pt idx="119">
                  <c:v>-1.3690942118573779E-2</c:v>
                </c:pt>
                <c:pt idx="120">
                  <c:v>-1.1755705045849468E-2</c:v>
                </c:pt>
                <c:pt idx="121">
                  <c:v>-9.6350734820343214E-3</c:v>
                </c:pt>
                <c:pt idx="122">
                  <c:v>-7.3624910536935744E-3</c:v>
                </c:pt>
                <c:pt idx="123">
                  <c:v>-4.9737977432971073E-3</c:v>
                </c:pt>
                <c:pt idx="124">
                  <c:v>-2.5066646712860931E-3</c:v>
                </c:pt>
                <c:pt idx="125">
                  <c:v>-4.9005938196344803E-18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922-4AE4-A65C-B922CFE4C3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397056"/>
        <c:axId val="100398592"/>
      </c:scatterChart>
      <c:valAx>
        <c:axId val="100397056"/>
        <c:scaling>
          <c:orientation val="minMax"/>
          <c:max val="1"/>
          <c:min val="-1"/>
        </c:scaling>
        <c:delete val="1"/>
        <c:axPos val="b"/>
        <c:numFmt formatCode="General" sourceLinked="1"/>
        <c:majorTickMark val="out"/>
        <c:minorTickMark val="none"/>
        <c:tickLblPos val="nextTo"/>
        <c:crossAx val="100398592"/>
        <c:crosses val="autoZero"/>
        <c:crossBetween val="midCat"/>
      </c:valAx>
      <c:valAx>
        <c:axId val="100398592"/>
        <c:scaling>
          <c:orientation val="minMax"/>
          <c:max val="6.0000000000000012E-2"/>
          <c:min val="-6.0000000000000012E-2"/>
        </c:scaling>
        <c:delete val="1"/>
        <c:axPos val="l"/>
        <c:numFmt formatCode="General" sourceLinked="1"/>
        <c:majorTickMark val="out"/>
        <c:minorTickMark val="none"/>
        <c:tickLblPos val="nextTo"/>
        <c:crossAx val="100397056"/>
        <c:crosses val="autoZero"/>
        <c:crossBetween val="midCat"/>
      </c:valAx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1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2.wmf"/><Relationship Id="rId4" Type="http://schemas.openxmlformats.org/officeDocument/2006/relationships/image" Target="../media/image18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21.wmf"/><Relationship Id="rId7" Type="http://schemas.openxmlformats.org/officeDocument/2006/relationships/image" Target="../media/image24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2.wmf"/><Relationship Id="rId5" Type="http://schemas.openxmlformats.org/officeDocument/2006/relationships/image" Target="../media/image18.wmf"/><Relationship Id="rId4" Type="http://schemas.openxmlformats.org/officeDocument/2006/relationships/image" Target="../media/image2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21.wmf"/><Relationship Id="rId7" Type="http://schemas.openxmlformats.org/officeDocument/2006/relationships/image" Target="../media/image24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2.wmf"/><Relationship Id="rId5" Type="http://schemas.openxmlformats.org/officeDocument/2006/relationships/image" Target="../media/image18.wmf"/><Relationship Id="rId4" Type="http://schemas.openxmlformats.org/officeDocument/2006/relationships/image" Target="../media/image2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1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19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4.wmf"/><Relationship Id="rId1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856B56C-D23A-43C2-8281-0F2A6A2A6583}" type="datetimeFigureOut">
              <a:rPr lang="en-US"/>
              <a:pPr>
                <a:defRPr/>
              </a:pPr>
              <a:t>9/1/2022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C1F77DF-D6F7-4244-A10E-D47B0A22DA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509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0F2A91-FC85-4BAA-B4EE-B7DAFB67B4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Needed: </a:t>
            </a:r>
            <a:br>
              <a:rPr lang="en-US" dirty="0"/>
            </a:br>
            <a:r>
              <a:rPr lang="en-US" dirty="0"/>
              <a:t>--more pictures of apparatus! 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--show some data!</a:t>
            </a:r>
          </a:p>
        </p:txBody>
      </p:sp>
    </p:spTree>
    <p:extLst>
      <p:ext uri="{BB962C8B-B14F-4D97-AF65-F5344CB8AC3E}">
        <p14:creationId xmlns:p14="http://schemas.microsoft.com/office/powerpoint/2010/main" val="1190656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best recent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1F77DF-D6F7-4244-A10E-D47B0A22DA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583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12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3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27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88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23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98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3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79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BEBEFF-CC7B-2B49-89DF-C06D21CB63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49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AD44F9-951D-4EB5-BB58-E3AE439471D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188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68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4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06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66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19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best recent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1F77DF-D6F7-4244-A10E-D47B0A22DA0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83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7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AD44F9-951D-4EB5-BB58-E3AE439471D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90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AD44F9-951D-4EB5-BB58-E3AE439471D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487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AD44F9-951D-4EB5-BB58-E3AE439471D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300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1F77DF-D6F7-4244-A10E-D47B0A22DA0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44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1F77DF-D6F7-4244-A10E-D47B0A22DA0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29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BEBEFF-CC7B-2B49-89DF-C06D21CB63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352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BEFF-CC7B-2B49-89DF-C06D21CB63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7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D31458-51CE-428F-8AEE-CF6815C83439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69198D-2426-4160-859C-CAC2F277A8F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7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404074-7703-4DD3-B682-70CF28052F39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8D033-1348-4E26-90C6-E40755B238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A537C1-685D-4B98-9B91-8D24379C2F63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68389E-65D6-4940-93FF-465E83EAA4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0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3" y="1699995"/>
            <a:ext cx="11163868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11687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2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3A831-E2EB-49F0-9B80-88F44422A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192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4992D9-F9A0-4D70-BE8A-EA23518460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56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805D1-50D2-42E6-9A0B-72052D2869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1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0F8A6-DC2C-40FB-BC87-90F6AA5313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C4636-4111-4FEE-905F-BA79002FB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26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F6CD7-9734-4B5F-A1C2-2972B46C5E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69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567ECD-9E1E-4F77-928E-5E08FCD94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2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D6C6A0-D5F5-4970-B91F-9906F44A31D2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1D6708-FAE6-429F-AFB5-372FA919D65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57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C890F-C9A2-4BEF-B55C-914CF9AC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15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24DBE-6A7B-4A43-8A23-C9E27E5C7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21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48C87C-D77B-4571-8F59-159070DE31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17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14100-0470-4D76-BEAD-A2107921C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9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30E88-43A2-497D-93A6-ED058982A1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78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7C40BC-F6E7-4253-98C0-3A635009BA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4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B07CF-6475-4F53-87B9-D55688B82428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9525F-8FE5-48E9-ACD8-FD0C0D1899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6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21939E-4DE9-4F38-8707-CA94C9C74100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3A42B6-ACAF-4A9F-BBE7-2E5A44C68A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9597E6-14B2-41F0-B048-E3BD81DC3EAE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B90E39-2B65-4875-BCDF-19E24629C5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6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340C97-9677-476B-AA36-33669D60E1E6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FE33EC-1DD4-4BB0-97F1-6165DE9135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6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290AD2-C03D-45DB-8661-609F2079C668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6401D-2916-494F-9095-EDE8145E27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8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 i="1">
                <a:solidFill>
                  <a:srgbClr val="1D12F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F69441-BE01-4480-B6FB-196DC930B598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59B4A-577F-4100-9B9F-878CF22530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0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28028A-FB89-43C6-83BD-CB479B8B21E9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01FF88-10CC-40C8-8398-2F338F40605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5B49AD-63D3-405A-AECD-DB13B69FC64B}" type="datetimeFigureOut">
              <a:rPr lang="en-US" smtClean="0"/>
              <a:pPr>
                <a:defRPr/>
              </a:pPr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59F17EC-83EB-40F4-834E-7A7EB9754C2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39" r:id="rId12"/>
    <p:sldLayoutId id="214748374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452A99A0-F56B-4282-9BAA-269FE92383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7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1.bin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8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18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4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2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28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2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4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5.emf"/><Relationship Id="rId4" Type="http://schemas.openxmlformats.org/officeDocument/2006/relationships/image" Target="../media/image4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6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8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50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8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50.w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8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view_op=view_citation&amp;hl=en&amp;user=u64_7U8AAAAJ&amp;pagesize=80&amp;sortby=pubdate&amp;citation_for_view=u64_7U8AAAAJ:9Nmd_mFXekc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11" Type="http://schemas.openxmlformats.org/officeDocument/2006/relationships/image" Target="../media/image69.png"/><Relationship Id="rId5" Type="http://schemas.openxmlformats.org/officeDocument/2006/relationships/image" Target="../media/image63.gif"/><Relationship Id="rId10" Type="http://schemas.openxmlformats.org/officeDocument/2006/relationships/image" Target="../media/image68.png"/><Relationship Id="rId4" Type="http://schemas.openxmlformats.org/officeDocument/2006/relationships/image" Target="../media/image62.gif"/><Relationship Id="rId9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73.wmf"/><Relationship Id="rId10" Type="http://schemas.openxmlformats.org/officeDocument/2006/relationships/image" Target="../media/image75.wmf"/><Relationship Id="rId4" Type="http://schemas.openxmlformats.org/officeDocument/2006/relationships/oleObject" Target="../embeddings/oleObject43.bin"/><Relationship Id="rId9" Type="http://schemas.openxmlformats.org/officeDocument/2006/relationships/oleObject" Target="../embeddings/oleObject45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7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78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83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87.wmf"/><Relationship Id="rId4" Type="http://schemas.openxmlformats.org/officeDocument/2006/relationships/image" Target="../media/image88.png"/><Relationship Id="rId9" Type="http://schemas.openxmlformats.org/officeDocument/2006/relationships/oleObject" Target="../embeddings/oleObject52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89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94.emf"/><Relationship Id="rId12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99.png"/><Relationship Id="rId5" Type="http://schemas.openxmlformats.org/officeDocument/2006/relationships/image" Target="../media/image91.png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05.png"/><Relationship Id="rId12" Type="http://schemas.openxmlformats.org/officeDocument/2006/relationships/image" Target="../media/image10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4.png"/><Relationship Id="rId11" Type="http://schemas.openxmlformats.org/officeDocument/2006/relationships/oleObject" Target="../embeddings/oleObject55.bin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2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7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15D6BE-9EBC-4071-8C0D-53FAC721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358" y="5024095"/>
            <a:ext cx="1732516" cy="1732516"/>
          </a:xfrm>
          <a:prstGeom prst="rect">
            <a:avLst/>
          </a:prstGeom>
        </p:spPr>
      </p:pic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2427618" y="3601588"/>
            <a:ext cx="8094261" cy="81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95000"/>
              </a:lnSpc>
              <a:defRPr/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Dave DeMille</a:t>
            </a:r>
          </a:p>
          <a:p>
            <a:pPr algn="ctr" eaLnBrk="0" hangingPunct="0">
              <a:lnSpc>
                <a:spcPct val="95000"/>
              </a:lnSpc>
              <a:defRPr/>
            </a:pPr>
            <a:r>
              <a:rPr lang="en-US" sz="2800" dirty="0">
                <a:solidFill>
                  <a:prstClr val="black"/>
                </a:solidFill>
                <a:latin typeface="Calibri" pitchFamily="34" charset="0"/>
              </a:rPr>
              <a:t>University of Chicago &amp; Argonne National Laboratory</a:t>
            </a:r>
          </a:p>
        </p:txBody>
      </p:sp>
      <p:sp>
        <p:nvSpPr>
          <p:cNvPr id="1843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7270"/>
            <a:ext cx="12192000" cy="677472"/>
          </a:xfrm>
        </p:spPr>
        <p:txBody>
          <a:bodyPr vert="horz" lIns="0" tIns="45720" rIns="0" bIns="45720" rtlCol="0" anchor="ctr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200" b="1" dirty="0">
                <a:solidFill>
                  <a:srgbClr val="2D2DB9"/>
                </a:solidFill>
                <a:latin typeface="+mn-lt"/>
              </a:rPr>
              <a:t>ZOMBIES: an experiment to measure nuclear anapole moments</a:t>
            </a:r>
            <a:endParaRPr lang="en-US" sz="2400" b="1" dirty="0">
              <a:solidFill>
                <a:srgbClr val="2D2DB9"/>
              </a:solidFill>
              <a:latin typeface="+mn-lt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386477" y="1223897"/>
            <a:ext cx="9655139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spcAft>
                <a:spcPts val="600"/>
              </a:spcAft>
              <a:buFontTx/>
              <a:buChar char="•"/>
              <a:defRPr/>
            </a:pPr>
            <a:r>
              <a:rPr lang="en-US" sz="2100" dirty="0">
                <a:latin typeface="Calibri" pitchFamily="34" charset="0"/>
              </a:rPr>
              <a:t> Nuclear anapole moment and hadronic parity violation</a:t>
            </a:r>
          </a:p>
          <a:p>
            <a:pPr eaLnBrk="0" hangingPunct="0">
              <a:spcAft>
                <a:spcPts val="600"/>
              </a:spcAft>
              <a:buFontTx/>
              <a:buChar char="•"/>
              <a:defRPr/>
            </a:pPr>
            <a:r>
              <a:rPr lang="en-US" sz="2100" dirty="0">
                <a:latin typeface="Calibri" pitchFamily="34" charset="0"/>
              </a:rPr>
              <a:t> Nuclear spin-dependent parity violation (NSD-PV) in atoms &amp; molecules: </a:t>
            </a:r>
            <a:br>
              <a:rPr lang="en-US" sz="2100" dirty="0">
                <a:latin typeface="Calibri" pitchFamily="34" charset="0"/>
              </a:rPr>
            </a:br>
            <a:r>
              <a:rPr lang="en-US" sz="2100" dirty="0">
                <a:latin typeface="Calibri" pitchFamily="34" charset="0"/>
              </a:rPr>
              <a:t>   nuclear anapole moment + semi-leptonic</a:t>
            </a:r>
          </a:p>
          <a:p>
            <a:pPr eaLnBrk="0" hangingPunct="0">
              <a:spcAft>
                <a:spcPts val="600"/>
              </a:spcAft>
              <a:buFontTx/>
              <a:buChar char="•"/>
              <a:defRPr/>
            </a:pPr>
            <a:r>
              <a:rPr lang="en-US" sz="2100" dirty="0">
                <a:latin typeface="Calibri" pitchFamily="34" charset="0"/>
              </a:rPr>
              <a:t> ZOMBIES approach using amplified NSD-PV effect in molecules</a:t>
            </a:r>
          </a:p>
          <a:p>
            <a:pPr eaLnBrk="0" hangingPunct="0">
              <a:spcAft>
                <a:spcPts val="600"/>
              </a:spcAft>
              <a:buFontTx/>
              <a:buChar char="•"/>
              <a:defRPr/>
            </a:pPr>
            <a:r>
              <a:rPr lang="en-US" sz="2100" dirty="0">
                <a:latin typeface="Calibri" pitchFamily="34" charset="0"/>
              </a:rPr>
              <a:t> Proof of principle with </a:t>
            </a:r>
            <a:r>
              <a:rPr lang="en-US" sz="2100" baseline="30000" dirty="0">
                <a:latin typeface="Calibri" pitchFamily="34" charset="0"/>
              </a:rPr>
              <a:t>19</a:t>
            </a:r>
            <a:r>
              <a:rPr lang="en-US" sz="2100" dirty="0">
                <a:latin typeface="Calibri" pitchFamily="34" charset="0"/>
              </a:rPr>
              <a:t>F in </a:t>
            </a:r>
            <a:r>
              <a:rPr lang="en-US" sz="2100" dirty="0" err="1">
                <a:latin typeface="Calibri" pitchFamily="34" charset="0"/>
              </a:rPr>
              <a:t>BaF</a:t>
            </a:r>
            <a:r>
              <a:rPr lang="en-US" sz="2100" dirty="0">
                <a:latin typeface="Calibri" pitchFamily="34" charset="0"/>
              </a:rPr>
              <a:t> molecules</a:t>
            </a:r>
          </a:p>
          <a:p>
            <a:pPr eaLnBrk="0" hangingPunct="0">
              <a:spcAft>
                <a:spcPts val="600"/>
              </a:spcAft>
              <a:buFontTx/>
              <a:buChar char="•"/>
              <a:defRPr/>
            </a:pPr>
            <a:r>
              <a:rPr lang="en-US" sz="2100" dirty="0">
                <a:latin typeface="Calibri" pitchFamily="34" charset="0"/>
              </a:rPr>
              <a:t> Outlook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65066-7056-46A9-B7AB-2FDF9E915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60" y="5111743"/>
            <a:ext cx="3028950" cy="1514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ADFB03-BFFA-4C8A-B405-1E5E30601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103" y="5127523"/>
            <a:ext cx="2350894" cy="14986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5EFF35-DA8E-4872-B116-5167D440303F}"/>
              </a:ext>
            </a:extLst>
          </p:cNvPr>
          <p:cNvSpPr txBox="1"/>
          <p:nvPr/>
        </p:nvSpPr>
        <p:spPr>
          <a:xfrm>
            <a:off x="1261077" y="4839429"/>
            <a:ext cx="6292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spcAft>
                <a:spcPts val="600"/>
              </a:spcAft>
              <a:defRPr/>
            </a:pPr>
            <a:r>
              <a:rPr lang="en-US" sz="1800" dirty="0">
                <a:solidFill>
                  <a:srgbClr val="2D2DB9"/>
                </a:solidFill>
                <a:latin typeface="Calibri" pitchFamily="34" charset="0"/>
              </a:rPr>
              <a:t>Funding: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1EFFC-066A-4821-A373-CE80C67EB66E}"/>
              </a:ext>
            </a:extLst>
          </p:cNvPr>
          <p:cNvSpPr txBox="1"/>
          <p:nvPr/>
        </p:nvSpPr>
        <p:spPr>
          <a:xfrm>
            <a:off x="10333222" y="670409"/>
            <a:ext cx="1416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D2DB9"/>
                </a:solidFill>
                <a:latin typeface="+mn-lt"/>
              </a:rPr>
              <a:t>(and more)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7722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"/>
            <a:ext cx="12192000" cy="54761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700" b="1" dirty="0">
                <a:solidFill>
                  <a:srgbClr val="2D2DB9"/>
                </a:solidFill>
                <a:latin typeface="+mn-lt"/>
              </a:rPr>
              <a:t>Mechanisms for nuclear spin-dependent parity violation in atoms and molecules</a:t>
            </a:r>
            <a:endParaRPr lang="en-US" sz="2700" i="1" dirty="0">
              <a:solidFill>
                <a:srgbClr val="2D2DB9"/>
              </a:solidFill>
              <a:latin typeface="Verdan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89209" y="832675"/>
            <a:ext cx="3395662" cy="4841383"/>
            <a:chOff x="2865209" y="832674"/>
            <a:chExt cx="3395662" cy="4841383"/>
          </a:xfrm>
        </p:grpSpPr>
        <p:sp>
          <p:nvSpPr>
            <p:cNvPr id="22537" name="Text Box 28"/>
            <p:cNvSpPr txBox="1">
              <a:spLocks noChangeArrowheads="1"/>
            </p:cNvSpPr>
            <p:nvPr/>
          </p:nvSpPr>
          <p:spPr bwMode="auto">
            <a:xfrm>
              <a:off x="3616891" y="832674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22538" name="Text Box 31"/>
            <p:cNvSpPr txBox="1">
              <a:spLocks noChangeArrowheads="1"/>
            </p:cNvSpPr>
            <p:nvPr/>
          </p:nvSpPr>
          <p:spPr bwMode="auto">
            <a:xfrm>
              <a:off x="2865209" y="3919731"/>
              <a:ext cx="3395662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HPV interactions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inside nucleus induce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nuclear </a:t>
              </a:r>
              <a:br>
                <a:rPr lang="en-US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anapole moment: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couples magnetically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 penetrating electron</a:t>
              </a:r>
            </a:p>
          </p:txBody>
        </p:sp>
        <p:grpSp>
          <p:nvGrpSpPr>
            <p:cNvPr id="22541" name="Group 19"/>
            <p:cNvGrpSpPr>
              <a:grpSpLocks noChangeAspect="1"/>
            </p:cNvGrpSpPr>
            <p:nvPr/>
          </p:nvGrpSpPr>
          <p:grpSpPr bwMode="auto">
            <a:xfrm>
              <a:off x="3829050" y="947738"/>
              <a:ext cx="1439863" cy="787400"/>
              <a:chOff x="733" y="787"/>
              <a:chExt cx="1999" cy="1018"/>
            </a:xfrm>
          </p:grpSpPr>
          <p:sp>
            <p:nvSpPr>
              <p:cNvPr id="22570" name="Line 20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71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2542" name="Group 22"/>
            <p:cNvGrpSpPr>
              <a:grpSpLocks noChangeAspect="1"/>
            </p:cNvGrpSpPr>
            <p:nvPr/>
          </p:nvGrpSpPr>
          <p:grpSpPr bwMode="auto">
            <a:xfrm flipV="1">
              <a:off x="3836988" y="2905125"/>
              <a:ext cx="1439862" cy="787400"/>
              <a:chOff x="733" y="787"/>
              <a:chExt cx="1999" cy="1018"/>
            </a:xfrm>
          </p:grpSpPr>
          <p:sp>
            <p:nvSpPr>
              <p:cNvPr id="22568" name="Line 23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69" name="Line 24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2543" name="Line 25"/>
            <p:cNvSpPr>
              <a:spLocks noChangeShapeType="1"/>
            </p:cNvSpPr>
            <p:nvPr/>
          </p:nvSpPr>
          <p:spPr bwMode="auto">
            <a:xfrm>
              <a:off x="4549775" y="1743075"/>
              <a:ext cx="0" cy="1173163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44" name="Text Box 26"/>
            <p:cNvSpPr txBox="1">
              <a:spLocks noChangeArrowheads="1"/>
            </p:cNvSpPr>
            <p:nvPr/>
          </p:nvSpPr>
          <p:spPr bwMode="auto">
            <a:xfrm>
              <a:off x="4706938" y="1776413"/>
              <a:ext cx="18732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3600">
                  <a:solidFill>
                    <a:srgbClr val="000000"/>
                  </a:solidFill>
                  <a:latin typeface="Symbol" pitchFamily="18" charset="2"/>
                </a:rPr>
                <a:t>g</a:t>
              </a:r>
            </a:p>
          </p:txBody>
        </p:sp>
        <p:sp>
          <p:nvSpPr>
            <p:cNvPr id="22545" name="Text Box 27"/>
            <p:cNvSpPr txBox="1">
              <a:spLocks noChangeArrowheads="1"/>
            </p:cNvSpPr>
            <p:nvPr/>
          </p:nvSpPr>
          <p:spPr bwMode="auto">
            <a:xfrm>
              <a:off x="3452395" y="3429691"/>
              <a:ext cx="4810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imes New Roman" pitchFamily="18" charset="0"/>
                </a:rPr>
                <a:t>N </a:t>
              </a:r>
            </a:p>
          </p:txBody>
        </p:sp>
        <p:sp>
          <p:nvSpPr>
            <p:cNvPr id="22546" name="Line 29"/>
            <p:cNvSpPr>
              <a:spLocks noChangeShapeType="1"/>
            </p:cNvSpPr>
            <p:nvPr/>
          </p:nvSpPr>
          <p:spPr bwMode="auto">
            <a:xfrm rot="-5400000">
              <a:off x="4547394" y="2955132"/>
              <a:ext cx="0" cy="823912"/>
            </a:xfrm>
            <a:prstGeom prst="line">
              <a:avLst/>
            </a:prstGeom>
            <a:noFill/>
            <a:ln w="38100">
              <a:pattFill prst="pct5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47" name="Text Box 30"/>
            <p:cNvSpPr txBox="1">
              <a:spLocks noChangeArrowheads="1"/>
            </p:cNvSpPr>
            <p:nvPr/>
          </p:nvSpPr>
          <p:spPr bwMode="auto">
            <a:xfrm>
              <a:off x="4151313" y="3387725"/>
              <a:ext cx="9413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US" sz="2400" baseline="30000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, W</a:t>
              </a:r>
              <a:r>
                <a:rPr lang="en-US" sz="2400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±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48" name="Oval 34"/>
            <p:cNvSpPr>
              <a:spLocks noChangeArrowheads="1"/>
            </p:cNvSpPr>
            <p:nvPr/>
          </p:nvSpPr>
          <p:spPr bwMode="auto">
            <a:xfrm>
              <a:off x="3835400" y="2916238"/>
              <a:ext cx="1430338" cy="887412"/>
            </a:xfrm>
            <a:prstGeom prst="ellips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62" name="Text Box 57"/>
            <p:cNvSpPr txBox="1">
              <a:spLocks noChangeArrowheads="1"/>
            </p:cNvSpPr>
            <p:nvPr/>
          </p:nvSpPr>
          <p:spPr bwMode="auto">
            <a:xfrm>
              <a:off x="4308475" y="1150938"/>
              <a:ext cx="45878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</a:t>
              </a:r>
              <a:r>
                <a:rPr lang="en-US" sz="2400" baseline="-2500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  <a:p>
              <a:pPr>
                <a:spcAft>
                  <a:spcPct val="2500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63" name="Text Box 58"/>
            <p:cNvSpPr txBox="1">
              <a:spLocks noChangeArrowheads="1"/>
            </p:cNvSpPr>
            <p:nvPr/>
          </p:nvSpPr>
          <p:spPr bwMode="auto">
            <a:xfrm>
              <a:off x="4614863" y="2560638"/>
              <a:ext cx="203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b="1">
                  <a:solidFill>
                    <a:srgbClr val="3333CC"/>
                  </a:solidFill>
                  <a:latin typeface="Times New Roman" pitchFamily="18" charset="0"/>
                </a:rPr>
                <a:t>I</a:t>
              </a:r>
              <a:endParaRPr lang="en-US" sz="2400">
                <a:solidFill>
                  <a:srgbClr val="3333CC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28564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31596" y="9525"/>
            <a:ext cx="11331018" cy="54761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dirty="0">
                <a:solidFill>
                  <a:srgbClr val="2D2DB9"/>
                </a:solidFill>
                <a:latin typeface="+mn-lt"/>
              </a:rPr>
              <a:t>Mechanisms for NSD-PV in atoms and molecules</a:t>
            </a:r>
            <a:endParaRPr lang="en-US" sz="3600" i="1" dirty="0">
              <a:solidFill>
                <a:srgbClr val="2D2DB9"/>
              </a:solidFill>
              <a:latin typeface="Verdana" pitchFamily="34" charset="0"/>
            </a:endParaRPr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2006601" y="976314"/>
            <a:ext cx="1795463" cy="2770187"/>
            <a:chOff x="1142" y="1196"/>
            <a:chExt cx="1140" cy="2040"/>
          </a:xfrm>
        </p:grpSpPr>
        <p:grpSp>
          <p:nvGrpSpPr>
            <p:cNvPr id="22572" name="Group 4"/>
            <p:cNvGrpSpPr>
              <a:grpSpLocks noChangeAspect="1"/>
            </p:cNvGrpSpPr>
            <p:nvPr/>
          </p:nvGrpSpPr>
          <p:grpSpPr bwMode="auto">
            <a:xfrm>
              <a:off x="1142" y="1196"/>
              <a:ext cx="1140" cy="580"/>
              <a:chOff x="733" y="787"/>
              <a:chExt cx="1999" cy="1018"/>
            </a:xfrm>
          </p:grpSpPr>
          <p:sp>
            <p:nvSpPr>
              <p:cNvPr id="22577" name="Line 5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78" name="Line 6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2573" name="Group 7"/>
            <p:cNvGrpSpPr>
              <a:grpSpLocks noChangeAspect="1"/>
            </p:cNvGrpSpPr>
            <p:nvPr/>
          </p:nvGrpSpPr>
          <p:grpSpPr bwMode="auto">
            <a:xfrm flipV="1">
              <a:off x="1142" y="2656"/>
              <a:ext cx="1140" cy="580"/>
              <a:chOff x="733" y="787"/>
              <a:chExt cx="1999" cy="1018"/>
            </a:xfrm>
          </p:grpSpPr>
          <p:sp>
            <p:nvSpPr>
              <p:cNvPr id="22575" name="Line 8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76" name="Line 9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2574" name="Line 10"/>
            <p:cNvSpPr>
              <a:spLocks noChangeShapeType="1"/>
            </p:cNvSpPr>
            <p:nvPr/>
          </p:nvSpPr>
          <p:spPr bwMode="auto">
            <a:xfrm>
              <a:off x="1718" y="1791"/>
              <a:ext cx="0" cy="864"/>
            </a:xfrm>
            <a:prstGeom prst="line">
              <a:avLst/>
            </a:prstGeom>
            <a:noFill/>
            <a:ln w="38100">
              <a:pattFill prst="pct5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2532" name="Text Box 11"/>
          <p:cNvSpPr txBox="1">
            <a:spLocks noChangeArrowheads="1"/>
          </p:cNvSpPr>
          <p:nvPr/>
        </p:nvSpPr>
        <p:spPr bwMode="auto">
          <a:xfrm>
            <a:off x="2414588" y="3248025"/>
            <a:ext cx="111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ct val="250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sz="2400" baseline="-25000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+A</a:t>
            </a:r>
            <a:r>
              <a:rPr lang="en-US" sz="2400" baseline="-25000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Aft>
                <a:spcPct val="25000"/>
              </a:spcAft>
              <a:defRPr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2366963" y="1044575"/>
            <a:ext cx="9779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ct val="25000"/>
              </a:spcAft>
              <a:defRPr/>
            </a:pP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sz="2400" baseline="-25000" dirty="0" err="1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</a:rPr>
              <a:t>+A</a:t>
            </a:r>
            <a:r>
              <a:rPr lang="en-US" sz="2400" baseline="-25000" dirty="0" err="1">
                <a:solidFill>
                  <a:srgbClr val="000000"/>
                </a:solidFill>
                <a:latin typeface="Times New Roman" pitchFamily="18" charset="0"/>
              </a:rPr>
              <a:t>e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Aft>
                <a:spcPct val="25000"/>
              </a:spcAft>
              <a:defRPr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4" name="Text Box 13"/>
          <p:cNvSpPr txBox="1">
            <a:spLocks noChangeArrowheads="1"/>
          </p:cNvSpPr>
          <p:nvPr/>
        </p:nvSpPr>
        <p:spPr bwMode="auto">
          <a:xfrm>
            <a:off x="2211389" y="2151063"/>
            <a:ext cx="471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ct val="2500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US" sz="2400" baseline="3000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5" name="Text Box 14"/>
          <p:cNvSpPr txBox="1">
            <a:spLocks noChangeArrowheads="1"/>
          </p:cNvSpPr>
          <p:nvPr/>
        </p:nvSpPr>
        <p:spPr bwMode="auto">
          <a:xfrm>
            <a:off x="1733999" y="349114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Aft>
                <a:spcPct val="250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N </a:t>
            </a:r>
          </a:p>
        </p:txBody>
      </p:sp>
      <p:sp>
        <p:nvSpPr>
          <p:cNvPr id="22536" name="Text Box 15"/>
          <p:cNvSpPr txBox="1">
            <a:spLocks noChangeArrowheads="1"/>
          </p:cNvSpPr>
          <p:nvPr/>
        </p:nvSpPr>
        <p:spPr bwMode="auto">
          <a:xfrm>
            <a:off x="1796135" y="888105"/>
            <a:ext cx="319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ct val="250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</a:p>
        </p:txBody>
      </p:sp>
      <p:sp>
        <p:nvSpPr>
          <p:cNvPr id="22539" name="AutoShape 32"/>
          <p:cNvSpPr>
            <a:spLocks noChangeArrowheads="1"/>
          </p:cNvSpPr>
          <p:nvPr/>
        </p:nvSpPr>
        <p:spPr bwMode="auto">
          <a:xfrm rot="20671577">
            <a:off x="2687638" y="957264"/>
            <a:ext cx="438150" cy="29241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89209" y="832675"/>
            <a:ext cx="3395662" cy="4841383"/>
            <a:chOff x="2865209" y="832674"/>
            <a:chExt cx="3395662" cy="4841383"/>
          </a:xfrm>
        </p:grpSpPr>
        <p:sp>
          <p:nvSpPr>
            <p:cNvPr id="22537" name="Text Box 28"/>
            <p:cNvSpPr txBox="1">
              <a:spLocks noChangeArrowheads="1"/>
            </p:cNvSpPr>
            <p:nvPr/>
          </p:nvSpPr>
          <p:spPr bwMode="auto">
            <a:xfrm>
              <a:off x="3616891" y="832674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22538" name="Text Box 31"/>
            <p:cNvSpPr txBox="1">
              <a:spLocks noChangeArrowheads="1"/>
            </p:cNvSpPr>
            <p:nvPr/>
          </p:nvSpPr>
          <p:spPr bwMode="auto">
            <a:xfrm>
              <a:off x="2865209" y="3919731"/>
              <a:ext cx="3395662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HPV interactions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inside nucleus induce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nuclear </a:t>
              </a:r>
              <a:br>
                <a:rPr lang="en-US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anapole moment: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couples magnetically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 penetrating electron</a:t>
              </a:r>
            </a:p>
          </p:txBody>
        </p:sp>
        <p:grpSp>
          <p:nvGrpSpPr>
            <p:cNvPr id="22541" name="Group 19"/>
            <p:cNvGrpSpPr>
              <a:grpSpLocks noChangeAspect="1"/>
            </p:cNvGrpSpPr>
            <p:nvPr/>
          </p:nvGrpSpPr>
          <p:grpSpPr bwMode="auto">
            <a:xfrm>
              <a:off x="3829050" y="947738"/>
              <a:ext cx="1439863" cy="787400"/>
              <a:chOff x="733" y="787"/>
              <a:chExt cx="1999" cy="1018"/>
            </a:xfrm>
          </p:grpSpPr>
          <p:sp>
            <p:nvSpPr>
              <p:cNvPr id="22570" name="Line 20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71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2542" name="Group 22"/>
            <p:cNvGrpSpPr>
              <a:grpSpLocks noChangeAspect="1"/>
            </p:cNvGrpSpPr>
            <p:nvPr/>
          </p:nvGrpSpPr>
          <p:grpSpPr bwMode="auto">
            <a:xfrm flipV="1">
              <a:off x="3836988" y="2905125"/>
              <a:ext cx="1439862" cy="787400"/>
              <a:chOff x="733" y="787"/>
              <a:chExt cx="1999" cy="1018"/>
            </a:xfrm>
          </p:grpSpPr>
          <p:sp>
            <p:nvSpPr>
              <p:cNvPr id="22568" name="Line 23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69" name="Line 24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2543" name="Line 25"/>
            <p:cNvSpPr>
              <a:spLocks noChangeShapeType="1"/>
            </p:cNvSpPr>
            <p:nvPr/>
          </p:nvSpPr>
          <p:spPr bwMode="auto">
            <a:xfrm>
              <a:off x="4549775" y="1743075"/>
              <a:ext cx="0" cy="1173163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44" name="Text Box 26"/>
            <p:cNvSpPr txBox="1">
              <a:spLocks noChangeArrowheads="1"/>
            </p:cNvSpPr>
            <p:nvPr/>
          </p:nvSpPr>
          <p:spPr bwMode="auto">
            <a:xfrm>
              <a:off x="4706938" y="1776413"/>
              <a:ext cx="18732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3600">
                  <a:solidFill>
                    <a:srgbClr val="000000"/>
                  </a:solidFill>
                  <a:latin typeface="Symbol" pitchFamily="18" charset="2"/>
                </a:rPr>
                <a:t>g</a:t>
              </a:r>
            </a:p>
          </p:txBody>
        </p:sp>
        <p:sp>
          <p:nvSpPr>
            <p:cNvPr id="22545" name="Text Box 27"/>
            <p:cNvSpPr txBox="1">
              <a:spLocks noChangeArrowheads="1"/>
            </p:cNvSpPr>
            <p:nvPr/>
          </p:nvSpPr>
          <p:spPr bwMode="auto">
            <a:xfrm>
              <a:off x="3452395" y="3429691"/>
              <a:ext cx="4810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imes New Roman" pitchFamily="18" charset="0"/>
                </a:rPr>
                <a:t>N </a:t>
              </a:r>
            </a:p>
          </p:txBody>
        </p:sp>
        <p:sp>
          <p:nvSpPr>
            <p:cNvPr id="22546" name="Line 29"/>
            <p:cNvSpPr>
              <a:spLocks noChangeShapeType="1"/>
            </p:cNvSpPr>
            <p:nvPr/>
          </p:nvSpPr>
          <p:spPr bwMode="auto">
            <a:xfrm rot="-5400000">
              <a:off x="4547394" y="2955132"/>
              <a:ext cx="0" cy="823912"/>
            </a:xfrm>
            <a:prstGeom prst="line">
              <a:avLst/>
            </a:prstGeom>
            <a:noFill/>
            <a:ln w="38100">
              <a:pattFill prst="pct5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47" name="Text Box 30"/>
            <p:cNvSpPr txBox="1">
              <a:spLocks noChangeArrowheads="1"/>
            </p:cNvSpPr>
            <p:nvPr/>
          </p:nvSpPr>
          <p:spPr bwMode="auto">
            <a:xfrm>
              <a:off x="4151313" y="3387725"/>
              <a:ext cx="9413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US" sz="2400" baseline="30000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, W</a:t>
              </a:r>
              <a:r>
                <a:rPr lang="en-US" sz="2400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±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48" name="Oval 34"/>
            <p:cNvSpPr>
              <a:spLocks noChangeArrowheads="1"/>
            </p:cNvSpPr>
            <p:nvPr/>
          </p:nvSpPr>
          <p:spPr bwMode="auto">
            <a:xfrm>
              <a:off x="3835400" y="2916238"/>
              <a:ext cx="1430338" cy="887412"/>
            </a:xfrm>
            <a:prstGeom prst="ellips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62" name="Text Box 57"/>
            <p:cNvSpPr txBox="1">
              <a:spLocks noChangeArrowheads="1"/>
            </p:cNvSpPr>
            <p:nvPr/>
          </p:nvSpPr>
          <p:spPr bwMode="auto">
            <a:xfrm>
              <a:off x="4308475" y="1150938"/>
              <a:ext cx="45878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</a:t>
              </a:r>
              <a:r>
                <a:rPr lang="en-US" sz="2400" baseline="-2500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  <a:p>
              <a:pPr>
                <a:spcAft>
                  <a:spcPct val="2500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63" name="Text Box 58"/>
            <p:cNvSpPr txBox="1">
              <a:spLocks noChangeArrowheads="1"/>
            </p:cNvSpPr>
            <p:nvPr/>
          </p:nvSpPr>
          <p:spPr bwMode="auto">
            <a:xfrm>
              <a:off x="4614863" y="2560638"/>
              <a:ext cx="203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b="1">
                  <a:solidFill>
                    <a:srgbClr val="3333CC"/>
                  </a:solidFill>
                  <a:latin typeface="Times New Roman" pitchFamily="18" charset="0"/>
                </a:rPr>
                <a:t>I</a:t>
              </a:r>
              <a:endParaRPr lang="en-US" sz="2400">
                <a:solidFill>
                  <a:srgbClr val="3333CC"/>
                </a:solidFill>
                <a:latin typeface="Times New Roman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F7B25-1497-4952-B006-B50183F02E4E}"/>
              </a:ext>
            </a:extLst>
          </p:cNvPr>
          <p:cNvSpPr txBox="1"/>
          <p:nvPr/>
        </p:nvSpPr>
        <p:spPr>
          <a:xfrm>
            <a:off x="4079066" y="1972727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6" name="Text Box 33">
            <a:extLst>
              <a:ext uri="{FF2B5EF4-FFF2-40B4-BE49-F238E27FC236}">
                <a16:creationId xmlns:a16="http://schemas.microsoft.com/office/drawing/2014/main" id="{54669F6B-EECF-418F-BE37-09F51ADD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531" y="3869214"/>
            <a:ext cx="26543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Tree-level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NSD-PV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suppressed </a:t>
            </a:r>
          </a:p>
          <a:p>
            <a:pPr algn="ctr">
              <a:defRPr/>
            </a:pPr>
            <a:r>
              <a:rPr lang="en-US" i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i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baseline="-25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term:</a:t>
            </a:r>
          </a:p>
          <a:p>
            <a:pPr algn="ctr">
              <a:defRPr/>
            </a:pPr>
            <a:r>
              <a:rPr lang="en-US" i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baseline="-25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ubject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QCD </a:t>
            </a:r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renormalization</a:t>
            </a:r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to </a:t>
            </a:r>
            <a:r>
              <a:rPr lang="en-US" i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lang="en-US" baseline="-25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endParaRPr lang="en-US" baseline="-25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94687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31596" y="9525"/>
            <a:ext cx="11331018" cy="54761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b="1" dirty="0">
                <a:solidFill>
                  <a:srgbClr val="2D2DB9"/>
                </a:solidFill>
                <a:latin typeface="+mn-lt"/>
              </a:rPr>
              <a:t>Mechanisms for NSD-PV in atoms and molecules</a:t>
            </a:r>
            <a:endParaRPr lang="en-US" sz="3600" i="1" dirty="0">
              <a:solidFill>
                <a:srgbClr val="2D2DB9"/>
              </a:solidFill>
              <a:latin typeface="Verdana" pitchFamily="34" charset="0"/>
            </a:endParaRPr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2006601" y="976314"/>
            <a:ext cx="1795463" cy="2770187"/>
            <a:chOff x="1142" y="1196"/>
            <a:chExt cx="1140" cy="2040"/>
          </a:xfrm>
        </p:grpSpPr>
        <p:grpSp>
          <p:nvGrpSpPr>
            <p:cNvPr id="22572" name="Group 4"/>
            <p:cNvGrpSpPr>
              <a:grpSpLocks noChangeAspect="1"/>
            </p:cNvGrpSpPr>
            <p:nvPr/>
          </p:nvGrpSpPr>
          <p:grpSpPr bwMode="auto">
            <a:xfrm>
              <a:off x="1142" y="1196"/>
              <a:ext cx="1140" cy="580"/>
              <a:chOff x="733" y="787"/>
              <a:chExt cx="1999" cy="1018"/>
            </a:xfrm>
          </p:grpSpPr>
          <p:sp>
            <p:nvSpPr>
              <p:cNvPr id="22577" name="Line 5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78" name="Line 6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2573" name="Group 7"/>
            <p:cNvGrpSpPr>
              <a:grpSpLocks noChangeAspect="1"/>
            </p:cNvGrpSpPr>
            <p:nvPr/>
          </p:nvGrpSpPr>
          <p:grpSpPr bwMode="auto">
            <a:xfrm flipV="1">
              <a:off x="1142" y="2656"/>
              <a:ext cx="1140" cy="580"/>
              <a:chOff x="733" y="787"/>
              <a:chExt cx="1999" cy="1018"/>
            </a:xfrm>
          </p:grpSpPr>
          <p:sp>
            <p:nvSpPr>
              <p:cNvPr id="22575" name="Line 8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76" name="Line 9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2574" name="Line 10"/>
            <p:cNvSpPr>
              <a:spLocks noChangeShapeType="1"/>
            </p:cNvSpPr>
            <p:nvPr/>
          </p:nvSpPr>
          <p:spPr bwMode="auto">
            <a:xfrm>
              <a:off x="1718" y="1791"/>
              <a:ext cx="0" cy="864"/>
            </a:xfrm>
            <a:prstGeom prst="line">
              <a:avLst/>
            </a:prstGeom>
            <a:noFill/>
            <a:ln w="38100">
              <a:pattFill prst="pct5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2532" name="Text Box 11"/>
          <p:cNvSpPr txBox="1">
            <a:spLocks noChangeArrowheads="1"/>
          </p:cNvSpPr>
          <p:nvPr/>
        </p:nvSpPr>
        <p:spPr bwMode="auto">
          <a:xfrm>
            <a:off x="2414588" y="3248025"/>
            <a:ext cx="111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ct val="250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sz="2400" baseline="-25000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+A</a:t>
            </a:r>
            <a:r>
              <a:rPr lang="en-US" sz="2400" baseline="-25000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Aft>
                <a:spcPct val="25000"/>
              </a:spcAft>
              <a:defRPr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2366963" y="1044575"/>
            <a:ext cx="9779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ct val="25000"/>
              </a:spcAft>
              <a:defRPr/>
            </a:pP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US" sz="2400" baseline="-25000" dirty="0" err="1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</a:rPr>
              <a:t>+A</a:t>
            </a:r>
            <a:r>
              <a:rPr lang="en-US" sz="2400" baseline="-25000" dirty="0" err="1">
                <a:solidFill>
                  <a:srgbClr val="000000"/>
                </a:solidFill>
                <a:latin typeface="Times New Roman" pitchFamily="18" charset="0"/>
              </a:rPr>
              <a:t>e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Aft>
                <a:spcPct val="25000"/>
              </a:spcAft>
              <a:defRPr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4" name="Text Box 13"/>
          <p:cNvSpPr txBox="1">
            <a:spLocks noChangeArrowheads="1"/>
          </p:cNvSpPr>
          <p:nvPr/>
        </p:nvSpPr>
        <p:spPr bwMode="auto">
          <a:xfrm>
            <a:off x="2211389" y="2151063"/>
            <a:ext cx="471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ct val="2500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US" sz="2400" baseline="3000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35" name="Text Box 14"/>
          <p:cNvSpPr txBox="1">
            <a:spLocks noChangeArrowheads="1"/>
          </p:cNvSpPr>
          <p:nvPr/>
        </p:nvSpPr>
        <p:spPr bwMode="auto">
          <a:xfrm>
            <a:off x="1733999" y="349114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Aft>
                <a:spcPct val="250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N </a:t>
            </a:r>
          </a:p>
        </p:txBody>
      </p:sp>
      <p:sp>
        <p:nvSpPr>
          <p:cNvPr id="22536" name="Text Box 15"/>
          <p:cNvSpPr txBox="1">
            <a:spLocks noChangeArrowheads="1"/>
          </p:cNvSpPr>
          <p:nvPr/>
        </p:nvSpPr>
        <p:spPr bwMode="auto">
          <a:xfrm>
            <a:off x="1796135" y="888105"/>
            <a:ext cx="319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ct val="250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</a:p>
        </p:txBody>
      </p:sp>
      <p:sp>
        <p:nvSpPr>
          <p:cNvPr id="22539" name="AutoShape 32"/>
          <p:cNvSpPr>
            <a:spLocks noChangeArrowheads="1"/>
          </p:cNvSpPr>
          <p:nvPr/>
        </p:nvSpPr>
        <p:spPr bwMode="auto">
          <a:xfrm rot="20671577">
            <a:off x="2687638" y="957264"/>
            <a:ext cx="438150" cy="29241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2540" name="Text Box 33"/>
          <p:cNvSpPr txBox="1">
            <a:spLocks noChangeArrowheads="1"/>
          </p:cNvSpPr>
          <p:nvPr/>
        </p:nvSpPr>
        <p:spPr bwMode="auto">
          <a:xfrm>
            <a:off x="962966" y="3869214"/>
            <a:ext cx="323986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Tree-level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NSD-PV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suppressed </a:t>
            </a:r>
          </a:p>
          <a:p>
            <a:pPr algn="ctr">
              <a:defRPr/>
            </a:pPr>
            <a:r>
              <a:rPr lang="en-US" i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i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baseline="-25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term:</a:t>
            </a:r>
          </a:p>
          <a:p>
            <a:pPr algn="ctr">
              <a:defRPr/>
            </a:pPr>
            <a:r>
              <a:rPr lang="en-US" i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baseline="-25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couplings subject to </a:t>
            </a:r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QCD renormalization</a:t>
            </a:r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analogous to </a:t>
            </a:r>
            <a:r>
              <a:rPr lang="en-US" i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lang="en-US" baseline="-25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endParaRPr lang="en-US" baseline="-25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789864" y="828475"/>
            <a:ext cx="2878137" cy="4636147"/>
            <a:chOff x="6265863" y="828474"/>
            <a:chExt cx="2878137" cy="4636147"/>
          </a:xfrm>
        </p:grpSpPr>
        <p:grpSp>
          <p:nvGrpSpPr>
            <p:cNvPr id="22549" name="Group 38"/>
            <p:cNvGrpSpPr>
              <a:grpSpLocks noChangeAspect="1"/>
            </p:cNvGrpSpPr>
            <p:nvPr/>
          </p:nvGrpSpPr>
          <p:grpSpPr bwMode="auto">
            <a:xfrm>
              <a:off x="6799263" y="949325"/>
              <a:ext cx="1795462" cy="787400"/>
              <a:chOff x="733" y="787"/>
              <a:chExt cx="1999" cy="1018"/>
            </a:xfrm>
          </p:grpSpPr>
          <p:sp>
            <p:nvSpPr>
              <p:cNvPr id="22566" name="Line 39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67" name="Line 40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2550" name="Group 41"/>
            <p:cNvGrpSpPr>
              <a:grpSpLocks noChangeAspect="1"/>
            </p:cNvGrpSpPr>
            <p:nvPr/>
          </p:nvGrpSpPr>
          <p:grpSpPr bwMode="auto">
            <a:xfrm flipV="1">
              <a:off x="6799263" y="2932113"/>
              <a:ext cx="1795462" cy="787400"/>
              <a:chOff x="733" y="787"/>
              <a:chExt cx="1999" cy="1018"/>
            </a:xfrm>
          </p:grpSpPr>
          <p:sp>
            <p:nvSpPr>
              <p:cNvPr id="22564" name="Line 42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65" name="Line 43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2551" name="Line 44"/>
            <p:cNvSpPr>
              <a:spLocks noChangeShapeType="1"/>
            </p:cNvSpPr>
            <p:nvPr/>
          </p:nvSpPr>
          <p:spPr bwMode="auto">
            <a:xfrm flipH="1">
              <a:off x="7413625" y="1528763"/>
              <a:ext cx="12700" cy="1638300"/>
            </a:xfrm>
            <a:prstGeom prst="line">
              <a:avLst/>
            </a:prstGeom>
            <a:noFill/>
            <a:ln w="38100">
              <a:pattFill prst="pct5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52" name="Text Box 45"/>
            <p:cNvSpPr txBox="1">
              <a:spLocks noChangeArrowheads="1"/>
            </p:cNvSpPr>
            <p:nvPr/>
          </p:nvSpPr>
          <p:spPr bwMode="auto">
            <a:xfrm>
              <a:off x="7359650" y="3233738"/>
              <a:ext cx="38258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V</a:t>
              </a:r>
              <a:r>
                <a:rPr lang="en-US" sz="2400" baseline="-25000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  <a:p>
              <a:pPr>
                <a:spcAft>
                  <a:spcPct val="2500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53" name="Text Box 46"/>
            <p:cNvSpPr txBox="1">
              <a:spLocks noChangeArrowheads="1"/>
            </p:cNvSpPr>
            <p:nvPr/>
          </p:nvSpPr>
          <p:spPr bwMode="auto">
            <a:xfrm>
              <a:off x="7235825" y="1017588"/>
              <a:ext cx="4953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r>
                <a:rPr lang="en-US" sz="2400" baseline="-2500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  <a:p>
              <a:pPr>
                <a:spcAft>
                  <a:spcPct val="2500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54" name="Text Box 47"/>
            <p:cNvSpPr txBox="1">
              <a:spLocks noChangeArrowheads="1"/>
            </p:cNvSpPr>
            <p:nvPr/>
          </p:nvSpPr>
          <p:spPr bwMode="auto">
            <a:xfrm>
              <a:off x="7118350" y="2124075"/>
              <a:ext cx="29014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US" sz="2400" baseline="30000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55" name="Text Box 48"/>
            <p:cNvSpPr txBox="1">
              <a:spLocks noChangeArrowheads="1"/>
            </p:cNvSpPr>
            <p:nvPr/>
          </p:nvSpPr>
          <p:spPr bwMode="auto">
            <a:xfrm>
              <a:off x="6525494" y="3491147"/>
              <a:ext cx="3238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22556" name="Text Box 49"/>
            <p:cNvSpPr txBox="1">
              <a:spLocks noChangeArrowheads="1"/>
            </p:cNvSpPr>
            <p:nvPr/>
          </p:nvSpPr>
          <p:spPr bwMode="auto">
            <a:xfrm>
              <a:off x="6550330" y="828474"/>
              <a:ext cx="31908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22557" name="Text Box 51"/>
            <p:cNvSpPr txBox="1">
              <a:spLocks noChangeArrowheads="1"/>
            </p:cNvSpPr>
            <p:nvPr/>
          </p:nvSpPr>
          <p:spPr bwMode="auto">
            <a:xfrm>
              <a:off x="6265863" y="4079626"/>
              <a:ext cx="2878137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Coherent sum: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weak charge </a:t>
              </a:r>
              <a:r>
                <a:rPr lang="en-US" i="1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</a:t>
              </a:r>
              <a:r>
                <a:rPr lang="en-US" baseline="-250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and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EM hyperfine interaction</a:t>
              </a:r>
              <a:b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(small, well-understood)</a:t>
              </a:r>
            </a:p>
          </p:txBody>
        </p:sp>
        <p:sp>
          <p:nvSpPr>
            <p:cNvPr id="22558" name="Line 52"/>
            <p:cNvSpPr>
              <a:spLocks noChangeShapeType="1"/>
            </p:cNvSpPr>
            <p:nvPr/>
          </p:nvSpPr>
          <p:spPr bwMode="auto">
            <a:xfrm>
              <a:off x="7947025" y="1522413"/>
              <a:ext cx="12700" cy="1649412"/>
            </a:xfrm>
            <a:prstGeom prst="line">
              <a:avLst/>
            </a:prstGeom>
            <a:noFill/>
            <a:ln w="38100">
              <a:pattFill prst="pct5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59" name="Text Box 53"/>
            <p:cNvSpPr txBox="1">
              <a:spLocks noChangeArrowheads="1"/>
            </p:cNvSpPr>
            <p:nvPr/>
          </p:nvSpPr>
          <p:spPr bwMode="auto">
            <a:xfrm>
              <a:off x="8053388" y="2090738"/>
              <a:ext cx="2035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 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60" name="Text Box 55"/>
            <p:cNvSpPr txBox="1">
              <a:spLocks noChangeArrowheads="1"/>
            </p:cNvSpPr>
            <p:nvPr/>
          </p:nvSpPr>
          <p:spPr bwMode="auto">
            <a:xfrm>
              <a:off x="7696200" y="984250"/>
              <a:ext cx="45878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</a:t>
              </a:r>
              <a:r>
                <a:rPr lang="en-US" sz="2400" baseline="-2500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  <a:p>
              <a:pPr>
                <a:spcAft>
                  <a:spcPct val="2500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61" name="Text Box 56"/>
            <p:cNvSpPr txBox="1">
              <a:spLocks noChangeArrowheads="1"/>
            </p:cNvSpPr>
            <p:nvPr/>
          </p:nvSpPr>
          <p:spPr bwMode="auto">
            <a:xfrm>
              <a:off x="7910513" y="3244850"/>
              <a:ext cx="203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</a:rPr>
                <a:t>I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389209" y="832675"/>
            <a:ext cx="3395662" cy="4841383"/>
            <a:chOff x="2865209" y="832674"/>
            <a:chExt cx="3395662" cy="4841383"/>
          </a:xfrm>
        </p:grpSpPr>
        <p:sp>
          <p:nvSpPr>
            <p:cNvPr id="22537" name="Text Box 28"/>
            <p:cNvSpPr txBox="1">
              <a:spLocks noChangeArrowheads="1"/>
            </p:cNvSpPr>
            <p:nvPr/>
          </p:nvSpPr>
          <p:spPr bwMode="auto">
            <a:xfrm>
              <a:off x="3616891" y="832674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22538" name="Text Box 31"/>
            <p:cNvSpPr txBox="1">
              <a:spLocks noChangeArrowheads="1"/>
            </p:cNvSpPr>
            <p:nvPr/>
          </p:nvSpPr>
          <p:spPr bwMode="auto">
            <a:xfrm>
              <a:off x="2865209" y="3919731"/>
              <a:ext cx="3395662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HPV interactions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inside nucleus induce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nuclear </a:t>
              </a:r>
              <a:br>
                <a:rPr lang="en-US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anapole moment: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couples magnetically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 penetrating electron</a:t>
              </a:r>
            </a:p>
          </p:txBody>
        </p:sp>
        <p:grpSp>
          <p:nvGrpSpPr>
            <p:cNvPr id="22541" name="Group 19"/>
            <p:cNvGrpSpPr>
              <a:grpSpLocks noChangeAspect="1"/>
            </p:cNvGrpSpPr>
            <p:nvPr/>
          </p:nvGrpSpPr>
          <p:grpSpPr bwMode="auto">
            <a:xfrm>
              <a:off x="3829050" y="947738"/>
              <a:ext cx="1439863" cy="787400"/>
              <a:chOff x="733" y="787"/>
              <a:chExt cx="1999" cy="1018"/>
            </a:xfrm>
          </p:grpSpPr>
          <p:sp>
            <p:nvSpPr>
              <p:cNvPr id="22570" name="Line 20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71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2542" name="Group 22"/>
            <p:cNvGrpSpPr>
              <a:grpSpLocks noChangeAspect="1"/>
            </p:cNvGrpSpPr>
            <p:nvPr/>
          </p:nvGrpSpPr>
          <p:grpSpPr bwMode="auto">
            <a:xfrm flipV="1">
              <a:off x="3836988" y="2905125"/>
              <a:ext cx="1439862" cy="787400"/>
              <a:chOff x="733" y="787"/>
              <a:chExt cx="1999" cy="1018"/>
            </a:xfrm>
          </p:grpSpPr>
          <p:sp>
            <p:nvSpPr>
              <p:cNvPr id="22568" name="Line 23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569" name="Line 24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22543" name="Line 25"/>
            <p:cNvSpPr>
              <a:spLocks noChangeShapeType="1"/>
            </p:cNvSpPr>
            <p:nvPr/>
          </p:nvSpPr>
          <p:spPr bwMode="auto">
            <a:xfrm>
              <a:off x="4549775" y="1743075"/>
              <a:ext cx="0" cy="1173163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44" name="Text Box 26"/>
            <p:cNvSpPr txBox="1">
              <a:spLocks noChangeArrowheads="1"/>
            </p:cNvSpPr>
            <p:nvPr/>
          </p:nvSpPr>
          <p:spPr bwMode="auto">
            <a:xfrm>
              <a:off x="4706938" y="1776413"/>
              <a:ext cx="18732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3600">
                  <a:solidFill>
                    <a:srgbClr val="000000"/>
                  </a:solidFill>
                  <a:latin typeface="Symbol" pitchFamily="18" charset="2"/>
                </a:rPr>
                <a:t>g</a:t>
              </a:r>
            </a:p>
          </p:txBody>
        </p:sp>
        <p:sp>
          <p:nvSpPr>
            <p:cNvPr id="22545" name="Text Box 27"/>
            <p:cNvSpPr txBox="1">
              <a:spLocks noChangeArrowheads="1"/>
            </p:cNvSpPr>
            <p:nvPr/>
          </p:nvSpPr>
          <p:spPr bwMode="auto">
            <a:xfrm>
              <a:off x="3452395" y="3429691"/>
              <a:ext cx="4810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imes New Roman" pitchFamily="18" charset="0"/>
                </a:rPr>
                <a:t>N </a:t>
              </a:r>
            </a:p>
          </p:txBody>
        </p:sp>
        <p:sp>
          <p:nvSpPr>
            <p:cNvPr id="22546" name="Line 29"/>
            <p:cNvSpPr>
              <a:spLocks noChangeShapeType="1"/>
            </p:cNvSpPr>
            <p:nvPr/>
          </p:nvSpPr>
          <p:spPr bwMode="auto">
            <a:xfrm rot="-5400000">
              <a:off x="4547394" y="2955132"/>
              <a:ext cx="0" cy="823912"/>
            </a:xfrm>
            <a:prstGeom prst="line">
              <a:avLst/>
            </a:prstGeom>
            <a:noFill/>
            <a:ln w="38100">
              <a:pattFill prst="pct5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47" name="Text Box 30"/>
            <p:cNvSpPr txBox="1">
              <a:spLocks noChangeArrowheads="1"/>
            </p:cNvSpPr>
            <p:nvPr/>
          </p:nvSpPr>
          <p:spPr bwMode="auto">
            <a:xfrm>
              <a:off x="4151313" y="3387725"/>
              <a:ext cx="9413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US" sz="2400" baseline="30000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, W</a:t>
              </a:r>
              <a:r>
                <a:rPr lang="en-US" sz="2400" baseline="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±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48" name="Oval 34"/>
            <p:cNvSpPr>
              <a:spLocks noChangeArrowheads="1"/>
            </p:cNvSpPr>
            <p:nvPr/>
          </p:nvSpPr>
          <p:spPr bwMode="auto">
            <a:xfrm>
              <a:off x="3835400" y="2916238"/>
              <a:ext cx="1430338" cy="887412"/>
            </a:xfrm>
            <a:prstGeom prst="ellips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62" name="Text Box 57"/>
            <p:cNvSpPr txBox="1">
              <a:spLocks noChangeArrowheads="1"/>
            </p:cNvSpPr>
            <p:nvPr/>
          </p:nvSpPr>
          <p:spPr bwMode="auto">
            <a:xfrm>
              <a:off x="4308475" y="1150938"/>
              <a:ext cx="45878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b="1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</a:t>
              </a:r>
              <a:r>
                <a:rPr lang="en-US" sz="2400" baseline="-25000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  <a:p>
              <a:pPr>
                <a:spcAft>
                  <a:spcPct val="2500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563" name="Text Box 58"/>
            <p:cNvSpPr txBox="1">
              <a:spLocks noChangeArrowheads="1"/>
            </p:cNvSpPr>
            <p:nvPr/>
          </p:nvSpPr>
          <p:spPr bwMode="auto">
            <a:xfrm>
              <a:off x="4614863" y="2560638"/>
              <a:ext cx="203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ct val="25000"/>
                </a:spcAft>
                <a:defRPr/>
              </a:pPr>
              <a:r>
                <a:rPr lang="en-US" sz="2400" b="1">
                  <a:solidFill>
                    <a:srgbClr val="3333CC"/>
                  </a:solidFill>
                  <a:latin typeface="Times New Roman" pitchFamily="18" charset="0"/>
                </a:rPr>
                <a:t>I</a:t>
              </a:r>
              <a:endParaRPr lang="en-US" sz="2400">
                <a:solidFill>
                  <a:srgbClr val="3333CC"/>
                </a:solidFill>
                <a:latin typeface="Times New Roman" pitchFamily="18" charset="0"/>
              </a:endParaRPr>
            </a:p>
          </p:txBody>
        </p:sp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387601" y="6089984"/>
          <a:ext cx="751681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78" name="Equation" r:id="rId3" imgW="2958840" imgH="304560" progId="Equation.DSMT4">
                  <p:embed/>
                </p:oleObj>
              </mc:Choice>
              <mc:Fallback>
                <p:oleObj name="Equation" r:id="rId3" imgW="2958840" imgH="304560" progId="Equation.DSMT4">
                  <p:embed/>
                  <p:pic>
                    <p:nvPicPr>
                      <p:cNvPr id="54" name="Object 5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7601" y="6089984"/>
                        <a:ext cx="7516813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2F7B25-1497-4952-B006-B50183F02E4E}"/>
              </a:ext>
            </a:extLst>
          </p:cNvPr>
          <p:cNvSpPr txBox="1"/>
          <p:nvPr/>
        </p:nvSpPr>
        <p:spPr>
          <a:xfrm>
            <a:off x="4079066" y="1972727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DC964D-4F7D-48C7-BAD1-464567EFC2CA}"/>
              </a:ext>
            </a:extLst>
          </p:cNvPr>
          <p:cNvSpPr txBox="1"/>
          <p:nvPr/>
        </p:nvSpPr>
        <p:spPr>
          <a:xfrm>
            <a:off x="7397630" y="1972727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3227218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79657" y="121037"/>
            <a:ext cx="10668000" cy="62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3 contributions to NSD-PV in atoms/molecules: scaling with </a:t>
            </a:r>
            <a:r>
              <a:rPr lang="en-US" sz="3000" b="1" i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</a:t>
            </a: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 &amp; </a:t>
            </a:r>
            <a:r>
              <a:rPr lang="en-US" sz="3000" b="1" i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A</a:t>
            </a: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51094"/>
              </p:ext>
            </p:extLst>
          </p:nvPr>
        </p:nvGraphicFramePr>
        <p:xfrm>
          <a:off x="2444750" y="1117275"/>
          <a:ext cx="745013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46" name="Equation" r:id="rId3" imgW="2933640" imgH="304560" progId="Equation.DSMT4">
                  <p:embed/>
                </p:oleObj>
              </mc:Choice>
              <mc:Fallback>
                <p:oleObj name="Equation" r:id="rId3" imgW="2933640" imgH="3045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0" y="1117275"/>
                        <a:ext cx="7450138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7898296" y="1103771"/>
            <a:ext cx="2730156" cy="1536314"/>
            <a:chOff x="6374296" y="846921"/>
            <a:chExt cx="2730156" cy="1536314"/>
          </a:xfrm>
        </p:grpSpPr>
        <p:sp>
          <p:nvSpPr>
            <p:cNvPr id="6" name="Text Box 38"/>
            <p:cNvSpPr txBox="1">
              <a:spLocks noChangeArrowheads="1"/>
            </p:cNvSpPr>
            <p:nvPr/>
          </p:nvSpPr>
          <p:spPr bwMode="auto">
            <a:xfrm>
              <a:off x="7381256" y="1921570"/>
              <a:ext cx="172319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Overall </a:t>
              </a:r>
              <a:r>
                <a:rPr lang="en-US" sz="2400" i="1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Z</a:t>
              </a:r>
              <a:r>
                <a:rPr lang="en-US" sz="2400" baseline="30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  <a:endPara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Line 39"/>
            <p:cNvSpPr>
              <a:spLocks noChangeShapeType="1"/>
            </p:cNvSpPr>
            <p:nvPr/>
          </p:nvSpPr>
          <p:spPr bwMode="auto">
            <a:xfrm flipH="1" flipV="1">
              <a:off x="7885252" y="1634439"/>
              <a:ext cx="198160" cy="364573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74296" y="846921"/>
              <a:ext cx="2146852" cy="82830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667290" y="4329171"/>
            <a:ext cx="8857421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ct val="100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2800" dirty="0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Challenge for atomic/molecular approaches:</a:t>
            </a:r>
            <a:endParaRPr lang="en-US" sz="2800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ctr">
              <a:spcAft>
                <a:spcPct val="10000"/>
              </a:spcAft>
              <a:defRPr/>
            </a:pPr>
            <a:r>
              <a:rPr lang="en-US" sz="2800" i="1" dirty="0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Signals by far easiest to detect with high Z &amp; A</a:t>
            </a:r>
          </a:p>
          <a:p>
            <a:pPr algn="ctr">
              <a:spcAft>
                <a:spcPct val="10000"/>
              </a:spcAft>
              <a:defRPr/>
            </a:pPr>
            <a:r>
              <a:rPr lang="en-US" sz="2800" b="1" i="1" dirty="0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BUT</a:t>
            </a:r>
          </a:p>
          <a:p>
            <a:pPr algn="ctr">
              <a:spcAft>
                <a:spcPct val="10000"/>
              </a:spcAft>
              <a:defRPr/>
            </a:pPr>
            <a:r>
              <a:rPr lang="en-US" sz="2800" i="1" dirty="0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Best chance for reliable interpretation with lowest Z &amp; A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Symbol" pitchFamily="18" charset="2"/>
            </a:endParaRPr>
          </a:p>
        </p:txBody>
      </p:sp>
      <p:graphicFrame>
        <p:nvGraphicFramePr>
          <p:cNvPr id="2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334752"/>
              </p:ext>
            </p:extLst>
          </p:nvPr>
        </p:nvGraphicFramePr>
        <p:xfrm>
          <a:off x="4795226" y="2255862"/>
          <a:ext cx="2836863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47" name="Equation" r:id="rId5" imgW="1346040" imgH="711000" progId="Equation.DSMT4">
                  <p:embed/>
                </p:oleObj>
              </mc:Choice>
              <mc:Fallback>
                <p:oleObj name="Equation" r:id="rId5" imgW="1346040" imgH="711000" progId="Equation.DSMT4">
                  <p:embed/>
                  <p:pic>
                    <p:nvPicPr>
                      <p:cNvPr id="2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226" y="2255862"/>
                        <a:ext cx="2836863" cy="1365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1342707" y="2409253"/>
            <a:ext cx="33599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ct val="20000"/>
              </a:spcAft>
              <a:defRPr/>
            </a:pPr>
            <a:r>
              <a:rPr lang="en-US" sz="2400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’</a:t>
            </a:r>
            <a:r>
              <a:rPr lang="en-US" sz="2400" i="1" baseline="-30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i="1" baseline="-30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= -</a:t>
            </a:r>
            <a:r>
              <a:rPr lang="en-US" sz="2400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’</a:t>
            </a:r>
            <a:r>
              <a:rPr lang="en-US" sz="2400" i="1" baseline="-30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i="1" baseline="-30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</a:t>
            </a:r>
            <a:r>
              <a:rPr lang="en-US" sz="24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-.05 </a:t>
            </a:r>
            <a:endParaRPr lang="en-US" sz="2400" dirty="0">
              <a:solidFill>
                <a:srgbClr val="008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17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21249" y="-34248"/>
            <a:ext cx="10349501" cy="62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3 contributions to atom/molecule NSD-PV: scaling with Z &amp; A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378041"/>
              </p:ext>
            </p:extLst>
          </p:nvPr>
        </p:nvGraphicFramePr>
        <p:xfrm>
          <a:off x="2444751" y="860425"/>
          <a:ext cx="74517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20" name="Equation" r:id="rId3" imgW="2933640" imgH="304560" progId="Equation.DSMT4">
                  <p:embed/>
                </p:oleObj>
              </mc:Choice>
              <mc:Fallback>
                <p:oleObj name="Equation" r:id="rId3" imgW="2933640" imgH="3045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1" y="860425"/>
                        <a:ext cx="745172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7898296" y="846921"/>
            <a:ext cx="2730156" cy="1536314"/>
            <a:chOff x="6374296" y="846921"/>
            <a:chExt cx="2730156" cy="1536314"/>
          </a:xfrm>
        </p:grpSpPr>
        <p:sp>
          <p:nvSpPr>
            <p:cNvPr id="6" name="Text Box 38"/>
            <p:cNvSpPr txBox="1">
              <a:spLocks noChangeArrowheads="1"/>
            </p:cNvSpPr>
            <p:nvPr/>
          </p:nvSpPr>
          <p:spPr bwMode="auto">
            <a:xfrm>
              <a:off x="7381256" y="1921570"/>
              <a:ext cx="172319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Overall </a:t>
              </a:r>
              <a:r>
                <a:rPr lang="en-US" sz="2400" i="1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Z</a:t>
              </a:r>
              <a:r>
                <a:rPr lang="en-US" sz="2400" baseline="30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  <a:endPara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Line 39"/>
            <p:cNvSpPr>
              <a:spLocks noChangeShapeType="1"/>
            </p:cNvSpPr>
            <p:nvPr/>
          </p:nvSpPr>
          <p:spPr bwMode="auto">
            <a:xfrm flipH="1" flipV="1">
              <a:off x="7885252" y="1634439"/>
              <a:ext cx="198160" cy="364573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74296" y="846921"/>
              <a:ext cx="2146852" cy="82830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84934" y="3839466"/>
            <a:ext cx="11835829" cy="245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ct val="100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2400" dirty="0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Heavy atoms/</a:t>
            </a:r>
            <a:r>
              <a:rPr lang="en-US" sz="2400" dirty="0" err="1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molecules</a:t>
            </a:r>
            <a:r>
              <a:rPr lang="en-US" sz="2400" dirty="0" err="1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sz="2400" dirty="0" err="1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anapole</a:t>
            </a:r>
            <a:r>
              <a:rPr lang="en-US" sz="2400" dirty="0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term dominates:</a:t>
            </a:r>
            <a:r>
              <a:rPr lang="en-US" sz="28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’</a:t>
            </a:r>
            <a:r>
              <a:rPr lang="en-US" sz="2800" baseline="-300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</a:t>
            </a:r>
            <a:r>
              <a:rPr lang="en-US" sz="28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&gt; </a:t>
            </a:r>
            <a:r>
              <a:rPr lang="en-US" sz="28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’</a:t>
            </a:r>
            <a:r>
              <a:rPr lang="en-US" sz="2800" baseline="-300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</a:t>
            </a:r>
          </a:p>
          <a:p>
            <a:pPr algn="ctr">
              <a:spcAft>
                <a:spcPct val="1000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(Collective enhancement causes radiative correction &gt; tree level…!)</a:t>
            </a:r>
            <a:b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</a:b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Symbol" pitchFamily="18" charset="2"/>
            </a:endParaRPr>
          </a:p>
          <a:p>
            <a:pPr algn="ctr">
              <a:spcAft>
                <a:spcPct val="100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sz="2400" dirty="0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 atoms/</a:t>
            </a:r>
            <a:r>
              <a:rPr lang="en-US" sz="2400" dirty="0" err="1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molecules</a:t>
            </a:r>
            <a:r>
              <a:rPr lang="en-US" sz="2400" dirty="0" err="1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sz="2400" dirty="0" err="1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tree-level</a:t>
            </a:r>
            <a:r>
              <a:rPr lang="en-US" sz="2400" dirty="0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Z exchange term dominates:</a:t>
            </a:r>
            <a:r>
              <a:rPr lang="en-US" sz="24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’</a:t>
            </a:r>
            <a:r>
              <a:rPr lang="en-US" sz="2400" baseline="-300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</a:t>
            </a:r>
            <a:r>
              <a:rPr lang="en-US" sz="24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&gt; </a:t>
            </a:r>
            <a:r>
              <a:rPr lang="en-US" sz="24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’</a:t>
            </a:r>
            <a:r>
              <a:rPr lang="en-US" sz="2400" baseline="-300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</a:t>
            </a:r>
            <a:endParaRPr lang="en-US" sz="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ctr">
              <a:spcAft>
                <a:spcPct val="100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</a:t>
            </a:r>
            <a:r>
              <a:rPr lang="en-US" sz="2400" baseline="-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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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</a:t>
            </a:r>
            <a:r>
              <a:rPr lang="en-US" sz="2400" baseline="-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 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en-US" sz="2800" i="1" dirty="0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 10 (odd proton)</a:t>
            </a:r>
          </a:p>
          <a:p>
            <a:pPr algn="ctr">
              <a:spcAft>
                <a:spcPct val="100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    </a:t>
            </a:r>
            <a:r>
              <a:rPr lang="en-US" sz="2800" i="1" dirty="0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 100 (odd neutron)</a:t>
            </a:r>
            <a:endParaRPr lang="en-US" sz="2400" baseline="-30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834573"/>
              </p:ext>
            </p:extLst>
          </p:nvPr>
        </p:nvGraphicFramePr>
        <p:xfrm>
          <a:off x="4410124" y="1813680"/>
          <a:ext cx="3221966" cy="1550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21" name="Equation" r:id="rId5" imgW="1346040" imgH="711000" progId="Equation.DSMT4">
                  <p:embed/>
                </p:oleObj>
              </mc:Choice>
              <mc:Fallback>
                <p:oleObj name="Equation" r:id="rId5" imgW="1346040" imgH="711000" progId="Equation.DSMT4">
                  <p:embed/>
                  <p:pic>
                    <p:nvPicPr>
                      <p:cNvPr id="2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124" y="1813680"/>
                        <a:ext cx="3221966" cy="15505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486804" y="2275630"/>
            <a:ext cx="39158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ct val="20000"/>
              </a:spcAft>
              <a:defRPr/>
            </a:pPr>
            <a:r>
              <a:rPr lang="en-US" sz="2400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’</a:t>
            </a:r>
            <a:r>
              <a:rPr lang="en-US" sz="2400" i="1" baseline="-30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i="1" baseline="-30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= -</a:t>
            </a:r>
            <a:r>
              <a:rPr lang="en-US" sz="2400" i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’</a:t>
            </a:r>
            <a:r>
              <a:rPr lang="en-US" sz="2400" i="1" baseline="-30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i="1" baseline="-30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</a:t>
            </a:r>
            <a:r>
              <a:rPr lang="en-US" sz="24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-.05 </a:t>
            </a:r>
            <a:endParaRPr lang="en-US" sz="2400" dirty="0">
              <a:solidFill>
                <a:srgbClr val="008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8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12192000" cy="507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eaLnBrk="1" latinLnBrk="0" hangingPunct="1">
              <a:buNone/>
              <a:defRPr sz="2700" i="1">
                <a:solidFill>
                  <a:srgbClr val="0000CC"/>
                </a:solidFill>
                <a:latin typeface="Verdana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sz="2900" b="1" i="0" dirty="0">
                <a:solidFill>
                  <a:srgbClr val="2D2DB9"/>
                </a:solidFill>
                <a:latin typeface="+mn-lt"/>
              </a:rPr>
              <a:t>More physics motivation for </a:t>
            </a:r>
            <a:r>
              <a:rPr lang="en-US" sz="2900" b="1" i="0" dirty="0">
                <a:solidFill>
                  <a:srgbClr val="2D2DB9"/>
                </a:solidFill>
                <a:latin typeface="Symbol" panose="05050102010706020507" pitchFamily="18" charset="2"/>
              </a:rPr>
              <a:t>k</a:t>
            </a:r>
            <a:r>
              <a:rPr lang="en-US" sz="2900" b="1" i="0" dirty="0">
                <a:solidFill>
                  <a:srgbClr val="2D2DB9"/>
                </a:solidFill>
                <a:latin typeface="+mn-lt"/>
              </a:rPr>
              <a:t> measurements: neutral weak currents &amp; QCD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936" y="453150"/>
            <a:ext cx="5170258" cy="6284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0" y="1569247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JLAB </a:t>
            </a:r>
            <a:br>
              <a:rPr lang="en-US" sz="1600" dirty="0"/>
            </a:br>
            <a:r>
              <a:rPr lang="en-US" sz="1600" dirty="0"/>
              <a:t>PVDIS Collab.</a:t>
            </a:r>
            <a:br>
              <a:rPr lang="en-US" sz="1600" dirty="0"/>
            </a:br>
            <a:r>
              <a:rPr lang="en-US" sz="1600" dirty="0"/>
              <a:t>Nature </a:t>
            </a:r>
            <a:r>
              <a:rPr lang="en-US" sz="1600" b="1" dirty="0"/>
              <a:t>506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/>
              <a:t>67 (2014)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5404" y="821169"/>
            <a:ext cx="471267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latin typeface="Symbol" panose="05050102010706020507" pitchFamily="18" charset="2"/>
              </a:rPr>
              <a:t>k</a:t>
            </a:r>
            <a:r>
              <a:rPr lang="en-US" sz="2400" b="1" baseline="-25000" dirty="0"/>
              <a:t>2</a:t>
            </a:r>
            <a:r>
              <a:rPr lang="en-US" sz="2400" b="1" dirty="0"/>
              <a:t>: Tree-level Z</a:t>
            </a:r>
            <a:r>
              <a:rPr lang="en-US" sz="2400" b="1" baseline="30000" dirty="0"/>
              <a:t>0</a:t>
            </a:r>
            <a:r>
              <a:rPr lang="en-US" sz="2400" b="1" dirty="0"/>
              <a:t> Exchange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 Vector electron – axial nucleon </a:t>
            </a:r>
            <a:br>
              <a:rPr lang="en-US" sz="2000" dirty="0"/>
            </a:br>
            <a:r>
              <a:rPr lang="en-US" sz="2000" dirty="0"/>
              <a:t>   weak coupling constants  (</a:t>
            </a:r>
            <a:r>
              <a:rPr lang="en-US" sz="2000" i="1" dirty="0"/>
              <a:t>C</a:t>
            </a:r>
            <a:r>
              <a:rPr lang="en-US" sz="2000" baseline="-25000" dirty="0"/>
              <a:t>2N</a:t>
            </a:r>
            <a:r>
              <a:rPr lang="en-US" sz="2000" dirty="0"/>
              <a:t>, </a:t>
            </a:r>
            <a:r>
              <a:rPr lang="en-US" sz="2000" i="1" dirty="0"/>
              <a:t>C</a:t>
            </a:r>
            <a:r>
              <a:rPr lang="en-US" sz="2000" baseline="-25000" dirty="0"/>
              <a:t>2P</a:t>
            </a:r>
            <a:r>
              <a:rPr lang="en-US" sz="2000" dirty="0"/>
              <a:t>)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 Related to fundamental electron-quark</a:t>
            </a:r>
            <a:br>
              <a:rPr lang="en-US" sz="2000" dirty="0"/>
            </a:br>
            <a:r>
              <a:rPr lang="en-US" sz="2000" dirty="0"/>
              <a:t>  couplings (</a:t>
            </a:r>
            <a:r>
              <a:rPr lang="en-US" sz="2000" i="1" dirty="0"/>
              <a:t>C</a:t>
            </a:r>
            <a:r>
              <a:rPr lang="en-US" sz="2000" baseline="-25000" dirty="0"/>
              <a:t>2u</a:t>
            </a:r>
            <a:r>
              <a:rPr lang="en-US" sz="2000" dirty="0"/>
              <a:t>, </a:t>
            </a:r>
            <a:r>
              <a:rPr lang="en-US" sz="2000" i="1" dirty="0"/>
              <a:t>C</a:t>
            </a:r>
            <a:r>
              <a:rPr lang="en-US" sz="2000" baseline="-25000" dirty="0"/>
              <a:t>2d</a:t>
            </a:r>
            <a:r>
              <a:rPr lang="en-US" sz="2000" dirty="0"/>
              <a:t>) via QCD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 Complementary to PVDIS e-p</a:t>
            </a:r>
            <a:br>
              <a:rPr lang="en-US" sz="2000" dirty="0"/>
            </a:br>
            <a:r>
              <a:rPr lang="en-US" sz="2000" dirty="0"/>
              <a:t>    measurements at JLAB</a:t>
            </a:r>
            <a:br>
              <a:rPr lang="en-US" sz="2000" dirty="0"/>
            </a:br>
            <a:r>
              <a:rPr lang="en-US" sz="2000" dirty="0"/>
              <a:t>    (different linear combinations of </a:t>
            </a:r>
            <a:r>
              <a:rPr lang="en-US" sz="2000" i="1" dirty="0"/>
              <a:t>C</a:t>
            </a:r>
            <a:r>
              <a:rPr lang="en-US" sz="2000" baseline="-25000" dirty="0"/>
              <a:t>2</a:t>
            </a:r>
            <a:r>
              <a:rPr lang="en-US" sz="2000" dirty="0"/>
              <a:t>’s</a:t>
            </a:r>
            <a:br>
              <a:rPr lang="en-US" sz="2000" dirty="0"/>
            </a:br>
            <a:r>
              <a:rPr lang="en-US" sz="2000" dirty="0"/>
              <a:t>     &amp; nucleons vs. quarks)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88E4A-FE5C-4603-9FFD-9EF11269C0D5}"/>
              </a:ext>
            </a:extLst>
          </p:cNvPr>
          <p:cNvSpPr/>
          <p:nvPr/>
        </p:nvSpPr>
        <p:spPr>
          <a:xfrm>
            <a:off x="590987" y="5023622"/>
            <a:ext cx="4481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Aft>
                <a:spcPts val="1200"/>
              </a:spcAft>
            </a:pPr>
            <a: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  <a:t>See D. Adhikari talk</a:t>
            </a:r>
            <a:b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</a:br>
            <a: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  <a:t>this session</a:t>
            </a:r>
          </a:p>
        </p:txBody>
      </p:sp>
    </p:spTree>
    <p:extLst>
      <p:ext uri="{BB962C8B-B14F-4D97-AF65-F5344CB8AC3E}">
        <p14:creationId xmlns:p14="http://schemas.microsoft.com/office/powerpoint/2010/main" val="701053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12192000" cy="1112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eaLnBrk="1" latinLnBrk="0" hangingPunct="1">
              <a:buNone/>
              <a:defRPr sz="2700" i="1">
                <a:solidFill>
                  <a:srgbClr val="0000CC"/>
                </a:solidFill>
                <a:latin typeface="Verdana" pitchFamily="34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sz="3000" b="1" i="0" dirty="0">
                <a:solidFill>
                  <a:srgbClr val="2D2DB9"/>
                </a:solidFill>
                <a:latin typeface="+mn-lt"/>
              </a:rPr>
              <a:t>ZOMBIES overarching goal:</a:t>
            </a:r>
            <a:br>
              <a:rPr lang="en-US" sz="3000" b="1" i="0" dirty="0">
                <a:solidFill>
                  <a:srgbClr val="2D2DB9"/>
                </a:solidFill>
                <a:latin typeface="+mn-lt"/>
              </a:rPr>
            </a:br>
            <a:r>
              <a:rPr lang="en-US" sz="2600" b="1" i="0" dirty="0">
                <a:solidFill>
                  <a:srgbClr val="2D2DB9"/>
                </a:solidFill>
                <a:latin typeface="+mn-lt"/>
              </a:rPr>
              <a:t>understand electroweak interactions in strongly-interacting environment at low q</a:t>
            </a:r>
            <a:r>
              <a:rPr lang="en-US" sz="2600" b="1" i="0" baseline="30000" dirty="0">
                <a:solidFill>
                  <a:srgbClr val="2D2DB9"/>
                </a:solidFill>
                <a:latin typeface="+mn-lt"/>
              </a:rPr>
              <a:t>2</a:t>
            </a:r>
            <a:r>
              <a:rPr lang="en-US" sz="2600" b="1" i="0" dirty="0">
                <a:solidFill>
                  <a:srgbClr val="2D2DB9"/>
                </a:solidFill>
                <a:latin typeface="+mn-lt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017" y="1415975"/>
            <a:ext cx="1181528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ts val="2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Pure hadronic (nucleon-nucleon) parity violating interactions: still poorly understood</a:t>
            </a:r>
            <a:br>
              <a:rPr lang="en-US" sz="2400" b="1" dirty="0"/>
            </a:br>
            <a:r>
              <a:rPr lang="en-US" dirty="0"/>
              <a:t>--complementary to recent few-nucleon probes (</a:t>
            </a:r>
            <a:r>
              <a:rPr lang="en-US" dirty="0" err="1"/>
              <a:t>NPDGamma</a:t>
            </a:r>
            <a:r>
              <a:rPr lang="en-US" dirty="0"/>
              <a:t>, polarized n on </a:t>
            </a:r>
            <a:r>
              <a:rPr lang="en-US" baseline="30000" dirty="0"/>
              <a:t>3</a:t>
            </a:r>
            <a:r>
              <a:rPr lang="en-US" dirty="0"/>
              <a:t>He, neutron spin rotation, …)</a:t>
            </a:r>
            <a:br>
              <a:rPr lang="en-US" dirty="0"/>
            </a:br>
            <a:r>
              <a:rPr lang="en-US" dirty="0"/>
              <a:t>--sensitive to different linear combinations in multi-parameter space</a:t>
            </a:r>
            <a:br>
              <a:rPr lang="en-US" dirty="0"/>
            </a:br>
            <a:r>
              <a:rPr lang="en-US" dirty="0"/>
              <a:t>--connect to recent developments in nuclear structure calculations &amp; HPV theory </a:t>
            </a:r>
            <a:br>
              <a:rPr lang="en-US" dirty="0"/>
            </a:br>
            <a:r>
              <a:rPr lang="en-US" dirty="0"/>
              <a:t>--rich data set for consistency checks</a:t>
            </a:r>
            <a:br>
              <a:rPr lang="en-US" dirty="0"/>
            </a:br>
            <a:r>
              <a:rPr lang="en-US" dirty="0"/>
              <a:t>-- benchmark for 0</a:t>
            </a:r>
            <a:r>
              <a:rPr lang="en-US" dirty="0">
                <a:sym typeface="Symbol" panose="05050102010706020507" pitchFamily="18" charset="2"/>
              </a:rPr>
              <a:t> matrix element calculations…???</a:t>
            </a:r>
            <a:endParaRPr lang="en-US" dirty="0"/>
          </a:p>
          <a:p>
            <a:pPr marL="342900" indent="-34290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ctr">
              <a:lnSpc>
                <a:spcPts val="2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Nucleon-level </a:t>
            </a:r>
            <a:r>
              <a:rPr lang="en-US" sz="2000" b="1" dirty="0" err="1"/>
              <a:t>V</a:t>
            </a:r>
            <a:r>
              <a:rPr lang="en-US" sz="2000" b="1" baseline="-25000" dirty="0" err="1"/>
              <a:t>e</a:t>
            </a:r>
            <a:r>
              <a:rPr lang="en-US" sz="2000" b="1" dirty="0" err="1"/>
              <a:t>A</a:t>
            </a:r>
            <a:r>
              <a:rPr lang="en-US" sz="2000" b="1" baseline="-25000" dirty="0" err="1"/>
              <a:t>h</a:t>
            </a:r>
            <a:r>
              <a:rPr lang="en-US" sz="2000" b="1" baseline="-25000" dirty="0"/>
              <a:t> </a:t>
            </a:r>
            <a:r>
              <a:rPr lang="en-US" sz="2000" b="1" dirty="0"/>
              <a:t>(</a:t>
            </a:r>
            <a:r>
              <a:rPr lang="en-US" sz="2000" b="1" i="1" dirty="0"/>
              <a:t>C</a:t>
            </a:r>
            <a:r>
              <a:rPr lang="en-US" sz="2000" b="1" baseline="-25000" dirty="0"/>
              <a:t>2P</a:t>
            </a:r>
            <a:r>
              <a:rPr lang="en-US" sz="2000" b="1" dirty="0"/>
              <a:t>, </a:t>
            </a:r>
            <a:r>
              <a:rPr lang="en-US" sz="2000" b="1" i="1" dirty="0"/>
              <a:t>C</a:t>
            </a:r>
            <a:r>
              <a:rPr lang="en-US" sz="2000" b="1" baseline="-25000" dirty="0"/>
              <a:t>2N</a:t>
            </a:r>
            <a:r>
              <a:rPr lang="en-US" sz="2000" b="1" dirty="0"/>
              <a:t>) vs. Nucleus-level </a:t>
            </a:r>
            <a:r>
              <a:rPr lang="en-US" sz="2000" b="1" dirty="0" err="1"/>
              <a:t>V</a:t>
            </a:r>
            <a:r>
              <a:rPr lang="en-US" sz="2000" b="1" baseline="-25000" dirty="0" err="1"/>
              <a:t>e</a:t>
            </a:r>
            <a:r>
              <a:rPr lang="en-US" sz="2000" b="1" dirty="0" err="1"/>
              <a:t>A</a:t>
            </a:r>
            <a:r>
              <a:rPr lang="en-US" sz="2000" b="1" baseline="-25000" dirty="0" err="1"/>
              <a:t>h</a:t>
            </a:r>
            <a:br>
              <a:rPr lang="en-US" sz="2000" baseline="-25000" dirty="0"/>
            </a:br>
            <a:r>
              <a:rPr lang="en-US" sz="2000" dirty="0"/>
              <a:t>--quenching as for </a:t>
            </a:r>
            <a:r>
              <a:rPr lang="en-US" sz="2000" i="1" dirty="0" err="1"/>
              <a:t>g</a:t>
            </a:r>
            <a:r>
              <a:rPr lang="en-US" sz="2000" i="1" baseline="-25000" dirty="0" err="1"/>
              <a:t>A</a:t>
            </a:r>
            <a:r>
              <a:rPr lang="en-US" sz="2000" dirty="0"/>
              <a:t> in charged currents…?</a:t>
            </a:r>
            <a:endParaRPr lang="en-US" sz="2000" dirty="0">
              <a:sym typeface="Wingdings" panose="05000000000000000000" pitchFamily="2" charset="2"/>
            </a:endParaRPr>
          </a:p>
          <a:p>
            <a:pPr algn="ctr">
              <a:lnSpc>
                <a:spcPts val="2800"/>
              </a:lnSpc>
              <a:spcAft>
                <a:spcPts val="600"/>
              </a:spcAft>
            </a:pPr>
            <a:endParaRPr lang="en-US" sz="2000" b="1" dirty="0"/>
          </a:p>
          <a:p>
            <a:pPr marL="342900" indent="-342900" algn="ctr">
              <a:lnSpc>
                <a:spcPts val="2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Quark-level </a:t>
            </a:r>
            <a:r>
              <a:rPr lang="en-US" sz="2000" b="1" dirty="0" err="1"/>
              <a:t>V</a:t>
            </a:r>
            <a:r>
              <a:rPr lang="en-US" sz="2000" b="1" baseline="-25000" dirty="0" err="1"/>
              <a:t>e</a:t>
            </a:r>
            <a:r>
              <a:rPr lang="en-US" sz="2000" b="1" dirty="0" err="1"/>
              <a:t>A</a:t>
            </a:r>
            <a:r>
              <a:rPr lang="en-US" sz="2000" b="1" baseline="-25000" dirty="0" err="1"/>
              <a:t>h</a:t>
            </a:r>
            <a:r>
              <a:rPr lang="en-US" sz="2000" b="1" dirty="0"/>
              <a:t>(</a:t>
            </a:r>
            <a:r>
              <a:rPr lang="en-US" sz="2000" b="1" i="1" dirty="0"/>
              <a:t>C</a:t>
            </a:r>
            <a:r>
              <a:rPr lang="en-US" sz="2000" b="1" baseline="-25000" dirty="0"/>
              <a:t>2u</a:t>
            </a:r>
            <a:r>
              <a:rPr lang="en-US" sz="2000" b="1" dirty="0"/>
              <a:t>, </a:t>
            </a:r>
            <a:r>
              <a:rPr lang="en-US" sz="2000" b="1" i="1" dirty="0"/>
              <a:t>C</a:t>
            </a:r>
            <a:r>
              <a:rPr lang="en-US" sz="2000" b="1" baseline="-25000" dirty="0"/>
              <a:t>2d</a:t>
            </a:r>
            <a:r>
              <a:rPr lang="en-US" sz="2000" b="1" dirty="0"/>
              <a:t>) vs. nucleon-level </a:t>
            </a:r>
            <a:r>
              <a:rPr lang="en-US" sz="2000" b="1" dirty="0" err="1"/>
              <a:t>V</a:t>
            </a:r>
            <a:r>
              <a:rPr lang="en-US" sz="2000" b="1" baseline="-25000" dirty="0" err="1"/>
              <a:t>e</a:t>
            </a:r>
            <a:r>
              <a:rPr lang="en-US" sz="2000" b="1" dirty="0" err="1"/>
              <a:t>A</a:t>
            </a:r>
            <a:r>
              <a:rPr lang="en-US" sz="2000" b="1" baseline="-25000" dirty="0" err="1"/>
              <a:t>h</a:t>
            </a:r>
            <a:r>
              <a:rPr lang="en-US" sz="2000" b="1" dirty="0"/>
              <a:t>(</a:t>
            </a:r>
            <a:r>
              <a:rPr lang="en-US" sz="2000" b="1" i="1" dirty="0"/>
              <a:t>C</a:t>
            </a:r>
            <a:r>
              <a:rPr lang="en-US" sz="2000" b="1" baseline="-25000" dirty="0"/>
              <a:t>2P</a:t>
            </a:r>
            <a:r>
              <a:rPr lang="en-US" sz="2000" b="1" dirty="0"/>
              <a:t>, </a:t>
            </a:r>
            <a:r>
              <a:rPr lang="en-US" sz="2000" b="1" i="1" dirty="0"/>
              <a:t>C</a:t>
            </a:r>
            <a:r>
              <a:rPr lang="en-US" sz="2000" b="1" baseline="-25000" dirty="0"/>
              <a:t>2N</a:t>
            </a:r>
            <a:r>
              <a:rPr lang="en-US" sz="2000" b="1" dirty="0"/>
              <a:t>) neutral current couplings ?</a:t>
            </a:r>
            <a:br>
              <a:rPr lang="en-US" sz="2000" dirty="0"/>
            </a:br>
            <a:r>
              <a:rPr lang="en-US" dirty="0"/>
              <a:t>--matching as </a:t>
            </a:r>
            <a:r>
              <a:rPr lang="en-US" i="1" dirty="0"/>
              <a:t>q</a:t>
            </a:r>
            <a:r>
              <a:rPr lang="en-US" baseline="30000" dirty="0"/>
              <a:t>2</a:t>
            </a:r>
            <a:r>
              <a:rPr lang="en-US" dirty="0">
                <a:sym typeface="Wingdings" panose="05000000000000000000" pitchFamily="2" charset="2"/>
              </a:rPr>
              <a:t>0…?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--potential for lattice QCD prediction &amp; post-hoc verification?</a:t>
            </a:r>
          </a:p>
          <a:p>
            <a:pPr algn="ctr"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7617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27D9310-D07C-4271-934B-B7D2B3CF78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0" t="90596" r="51473" b="2308"/>
          <a:stretch/>
        </p:blipFill>
        <p:spPr>
          <a:xfrm>
            <a:off x="4357574" y="5091071"/>
            <a:ext cx="925859" cy="337571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1999" cy="649410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ZOMBIES principle: amplified NSD-PV mixing in molecules w/unpaired electron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3"/>
          <a:stretch/>
        </p:blipFill>
        <p:spPr>
          <a:xfrm>
            <a:off x="2790093" y="737139"/>
            <a:ext cx="4986681" cy="4324988"/>
          </a:xfrm>
          <a:prstGeom prst="rect">
            <a:avLst/>
          </a:prstGeom>
        </p:spPr>
      </p:pic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714229" y="5693426"/>
            <a:ext cx="87635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400" dirty="0">
                <a:latin typeface="+mj-lt"/>
                <a:cs typeface="Times New Roman" pitchFamily="18" charset="0"/>
              </a:rPr>
              <a:t>Naturally small rotational splitting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2400" dirty="0">
                <a:latin typeface="+mj-lt"/>
                <a:cs typeface="Times New Roman" pitchFamily="18" charset="0"/>
              </a:rPr>
              <a:t>10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-4</a:t>
            </a:r>
            <a:r>
              <a:rPr lang="en-US" sz="2400" dirty="0">
                <a:latin typeface="+mj-lt"/>
                <a:cs typeface="Times New Roman" pitchFamily="18" charset="0"/>
              </a:rPr>
              <a:t> eV vs.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1 eV in atoms) </a:t>
            </a:r>
          </a:p>
        </p:txBody>
      </p:sp>
      <p:graphicFrame>
        <p:nvGraphicFramePr>
          <p:cNvPr id="9" name="Object 11"/>
          <p:cNvGraphicFramePr>
            <a:graphicFrameLocks noChangeAspect="1"/>
          </p:cNvGraphicFramePr>
          <p:nvPr/>
        </p:nvGraphicFramePr>
        <p:xfrm>
          <a:off x="7776773" y="1745764"/>
          <a:ext cx="2732894" cy="1893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0" name="Equation" r:id="rId5" imgW="952200" imgH="685800" progId="Equation.DSMT4">
                  <p:embed/>
                </p:oleObj>
              </mc:Choice>
              <mc:Fallback>
                <p:oleObj name="Equation" r:id="rId5" imgW="952200" imgH="685800" progId="Equation.DSMT4">
                  <p:embed/>
                  <p:pic>
                    <p:nvPicPr>
                      <p:cNvPr id="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6773" y="1745764"/>
                        <a:ext cx="2732894" cy="18937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1861624" y="3446358"/>
            <a:ext cx="10048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800" b="1" i="1" dirty="0">
                <a:solidFill>
                  <a:srgbClr val="F1A465"/>
                </a:solidFill>
                <a:latin typeface="+mj-lt"/>
                <a:cs typeface="Times New Roman" pitchFamily="18" charset="0"/>
              </a:rPr>
              <a:t>J</a:t>
            </a:r>
            <a:r>
              <a:rPr lang="en-US" sz="2800" b="1" i="1" baseline="30000" dirty="0">
                <a:solidFill>
                  <a:srgbClr val="F1A465"/>
                </a:solidFill>
                <a:latin typeface="+mj-lt"/>
                <a:cs typeface="Times New Roman" pitchFamily="18" charset="0"/>
              </a:rPr>
              <a:t>P </a:t>
            </a:r>
            <a:r>
              <a:rPr lang="en-US" sz="2800" b="1" dirty="0">
                <a:solidFill>
                  <a:srgbClr val="F1A465"/>
                </a:solidFill>
                <a:latin typeface="+mj-lt"/>
                <a:cs typeface="Times New Roman" pitchFamily="18" charset="0"/>
              </a:rPr>
              <a:t>= 0</a:t>
            </a:r>
            <a:r>
              <a:rPr lang="en-US" sz="2800" b="1" baseline="30000" dirty="0">
                <a:solidFill>
                  <a:srgbClr val="F1A465"/>
                </a:solidFill>
                <a:latin typeface="+mj-lt"/>
                <a:cs typeface="Times New Roman" pitchFamily="18" charset="0"/>
              </a:rPr>
              <a:t>+</a:t>
            </a:r>
            <a:endParaRPr lang="en-US" sz="2800" b="1" baseline="30000" dirty="0">
              <a:solidFill>
                <a:srgbClr val="F1A465"/>
              </a:solidFill>
              <a:latin typeface="+mj-lt"/>
            </a:endParaRPr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1861624" y="2098484"/>
            <a:ext cx="10048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800" b="1" i="1" dirty="0">
                <a:solidFill>
                  <a:srgbClr val="7030A0"/>
                </a:solidFill>
                <a:latin typeface="+mj-lt"/>
                <a:cs typeface="Times New Roman" pitchFamily="18" charset="0"/>
              </a:rPr>
              <a:t>J</a:t>
            </a:r>
            <a:r>
              <a:rPr lang="en-US" sz="2800" b="1" i="1" baseline="30000" dirty="0">
                <a:solidFill>
                  <a:srgbClr val="7030A0"/>
                </a:solidFill>
                <a:latin typeface="+mj-lt"/>
                <a:cs typeface="Times New Roman" pitchFamily="18" charset="0"/>
              </a:rPr>
              <a:t>P </a:t>
            </a:r>
            <a:r>
              <a:rPr lang="en-US" sz="2800" b="1" dirty="0">
                <a:solidFill>
                  <a:srgbClr val="7030A0"/>
                </a:solidFill>
                <a:latin typeface="+mj-lt"/>
                <a:cs typeface="Times New Roman" pitchFamily="18" charset="0"/>
              </a:rPr>
              <a:t>= 1</a:t>
            </a:r>
            <a:r>
              <a:rPr lang="en-US" sz="2800" b="1" baseline="30000" dirty="0">
                <a:solidFill>
                  <a:srgbClr val="7030A0"/>
                </a:solidFill>
                <a:latin typeface="+mj-lt"/>
                <a:cs typeface="Times New Roman" pitchFamily="18" charset="0"/>
              </a:rPr>
              <a:t>-</a:t>
            </a:r>
            <a:endParaRPr lang="en-US" sz="2800" b="1" baseline="30000" dirty="0">
              <a:solidFill>
                <a:srgbClr val="7030A0"/>
              </a:solidFill>
              <a:latin typeface="+mj-lt"/>
            </a:endParaRPr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/>
        </p:nvGraphicFramePr>
        <p:xfrm>
          <a:off x="6039729" y="815974"/>
          <a:ext cx="1083213" cy="80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1" name="Equation" r:id="rId7" imgW="330120" imgH="253800" progId="Equation.DSMT4">
                  <p:embed/>
                </p:oleObj>
              </mc:Choice>
              <mc:Fallback>
                <p:oleObj name="Equation" r:id="rId7" imgW="330120" imgH="253800" progId="Equation.DSMT4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9729" y="815974"/>
                        <a:ext cx="1083213" cy="8013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9275E01-F9A9-4EE7-8082-8428CA5DE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5" t="90430" r="7664" b="629"/>
          <a:stretch/>
        </p:blipFill>
        <p:spPr>
          <a:xfrm>
            <a:off x="7755507" y="4767716"/>
            <a:ext cx="1392866" cy="42530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0E8BE00-379C-4D29-9717-65C87C80374C}"/>
              </a:ext>
            </a:extLst>
          </p:cNvPr>
          <p:cNvGrpSpPr/>
          <p:nvPr/>
        </p:nvGrpSpPr>
        <p:grpSpPr>
          <a:xfrm>
            <a:off x="3493478" y="625575"/>
            <a:ext cx="5771853" cy="4956724"/>
            <a:chOff x="1969477" y="625575"/>
            <a:chExt cx="5771853" cy="4956724"/>
          </a:xfrm>
        </p:grpSpPr>
        <p:grpSp>
          <p:nvGrpSpPr>
            <p:cNvPr id="3" name="Group 2"/>
            <p:cNvGrpSpPr/>
            <p:nvPr/>
          </p:nvGrpSpPr>
          <p:grpSpPr>
            <a:xfrm>
              <a:off x="1969477" y="625575"/>
              <a:ext cx="4283296" cy="4956724"/>
              <a:chOff x="1969478" y="656285"/>
              <a:chExt cx="4283296" cy="495672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969478" y="1111348"/>
                <a:ext cx="4283296" cy="45016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1254" y="656285"/>
                <a:ext cx="4121519" cy="26012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0ABF31-6A0E-4A68-BD6E-0F5CC5AE4448}"/>
                </a:ext>
              </a:extLst>
            </p:cNvPr>
            <p:cNvSpPr/>
            <p:nvPr/>
          </p:nvSpPr>
          <p:spPr>
            <a:xfrm>
              <a:off x="2547308" y="4540014"/>
              <a:ext cx="5194022" cy="811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917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27D9310-D07C-4271-934B-B7D2B3CF78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0" t="90596" r="51473" b="2308"/>
          <a:stretch/>
        </p:blipFill>
        <p:spPr>
          <a:xfrm>
            <a:off x="4357574" y="5091071"/>
            <a:ext cx="925859" cy="337571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563" y="0"/>
            <a:ext cx="11979667" cy="649410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Amplified NSD-PV mixing in molecules with one unpaired electron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3"/>
          <a:stretch/>
        </p:blipFill>
        <p:spPr>
          <a:xfrm>
            <a:off x="2790093" y="737139"/>
            <a:ext cx="4986681" cy="4324988"/>
          </a:xfrm>
          <a:prstGeom prst="rect">
            <a:avLst/>
          </a:prstGeom>
        </p:spPr>
      </p:pic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714229" y="5693426"/>
            <a:ext cx="8763543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400" dirty="0">
                <a:latin typeface="+mj-lt"/>
                <a:cs typeface="Times New Roman" pitchFamily="18" charset="0"/>
              </a:rPr>
              <a:t>Naturally small rotational splitting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2400" dirty="0">
                <a:latin typeface="+mj-lt"/>
                <a:cs typeface="Times New Roman" pitchFamily="18" charset="0"/>
              </a:rPr>
              <a:t>10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-4</a:t>
            </a:r>
            <a:r>
              <a:rPr lang="en-US" sz="2400" dirty="0">
                <a:latin typeface="+mj-lt"/>
                <a:cs typeface="Times New Roman" pitchFamily="18" charset="0"/>
              </a:rPr>
              <a:t> eV vs.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1 eV in atoms) </a:t>
            </a:r>
          </a:p>
          <a:p>
            <a:pPr algn="ctr" eaLnBrk="0" hangingPunct="0"/>
            <a:r>
              <a:rPr lang="en-US" sz="2400" dirty="0">
                <a:latin typeface="+mj-lt"/>
                <a:cs typeface="Times New Roman" panose="02020603050405020304" pitchFamily="18" charset="0"/>
              </a:rPr>
              <a:t>can be bridged w/Zeeman shift:</a:t>
            </a:r>
          </a:p>
          <a:p>
            <a:pPr algn="ctr" eaLnBrk="0" hangingPunct="0"/>
            <a:r>
              <a:rPr lang="en-US" sz="2400" b="1" dirty="0">
                <a:latin typeface="Euclid" panose="02020503060505020303" pitchFamily="18" charset="0"/>
                <a:cs typeface="Times New Roman" pitchFamily="18" charset="0"/>
                <a:sym typeface="Euclid Math Two" panose="02050601010101010101" pitchFamily="18" charset="2"/>
              </a:rPr>
              <a:t> </a:t>
            </a:r>
            <a:r>
              <a:rPr lang="en-US" sz="2400" b="1" dirty="0">
                <a:latin typeface="+mj-lt"/>
                <a:cs typeface="Times New Roman" pitchFamily="18" charset="0"/>
              </a:rPr>
              <a:t>10</a:t>
            </a:r>
            <a:r>
              <a:rPr lang="en-US" sz="2400" b="1" baseline="30000" dirty="0">
                <a:latin typeface="+mj-lt"/>
                <a:cs typeface="Times New Roman" pitchFamily="18" charset="0"/>
              </a:rPr>
              <a:t>11</a:t>
            </a:r>
            <a:r>
              <a:rPr lang="en-US" sz="2400" b="1" dirty="0">
                <a:latin typeface="+mj-lt"/>
                <a:cs typeface="Times New Roman" pitchFamily="18" charset="0"/>
              </a:rPr>
              <a:t> enhanced PV mixing vs. classic experiments with atoms</a:t>
            </a:r>
            <a:endParaRPr lang="en-US" sz="2400" b="1" dirty="0">
              <a:latin typeface="+mj-lt"/>
            </a:endParaRPr>
          </a:p>
        </p:txBody>
      </p:sp>
      <p:graphicFrame>
        <p:nvGraphicFramePr>
          <p:cNvPr id="9" name="Object 11"/>
          <p:cNvGraphicFramePr>
            <a:graphicFrameLocks noChangeAspect="1"/>
          </p:cNvGraphicFramePr>
          <p:nvPr/>
        </p:nvGraphicFramePr>
        <p:xfrm>
          <a:off x="7776773" y="1745764"/>
          <a:ext cx="2732894" cy="1893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68" name="Equation" r:id="rId4" imgW="952200" imgH="685800" progId="Equation.DSMT4">
                  <p:embed/>
                </p:oleObj>
              </mc:Choice>
              <mc:Fallback>
                <p:oleObj name="Equation" r:id="rId4" imgW="952200" imgH="685800" progId="Equation.DSMT4">
                  <p:embed/>
                  <p:pic>
                    <p:nvPicPr>
                      <p:cNvPr id="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6773" y="1745764"/>
                        <a:ext cx="2732894" cy="18937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1861624" y="3446358"/>
            <a:ext cx="10048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800" b="1" i="1" dirty="0">
                <a:solidFill>
                  <a:srgbClr val="F1A465"/>
                </a:solidFill>
                <a:latin typeface="+mj-lt"/>
                <a:cs typeface="Times New Roman" pitchFamily="18" charset="0"/>
              </a:rPr>
              <a:t>J</a:t>
            </a:r>
            <a:r>
              <a:rPr lang="en-US" sz="2800" b="1" i="1" baseline="30000" dirty="0">
                <a:solidFill>
                  <a:srgbClr val="F1A465"/>
                </a:solidFill>
                <a:latin typeface="+mj-lt"/>
                <a:cs typeface="Times New Roman" pitchFamily="18" charset="0"/>
              </a:rPr>
              <a:t>P </a:t>
            </a:r>
            <a:r>
              <a:rPr lang="en-US" sz="2800" b="1" dirty="0">
                <a:solidFill>
                  <a:srgbClr val="F1A465"/>
                </a:solidFill>
                <a:latin typeface="+mj-lt"/>
                <a:cs typeface="Times New Roman" pitchFamily="18" charset="0"/>
              </a:rPr>
              <a:t>= 0</a:t>
            </a:r>
            <a:r>
              <a:rPr lang="en-US" sz="2800" b="1" baseline="30000" dirty="0">
                <a:solidFill>
                  <a:srgbClr val="F1A465"/>
                </a:solidFill>
                <a:latin typeface="+mj-lt"/>
                <a:cs typeface="Times New Roman" pitchFamily="18" charset="0"/>
              </a:rPr>
              <a:t>+</a:t>
            </a:r>
            <a:endParaRPr lang="en-US" sz="2800" b="1" baseline="30000" dirty="0">
              <a:solidFill>
                <a:srgbClr val="F1A465"/>
              </a:solidFill>
              <a:latin typeface="+mj-lt"/>
            </a:endParaRPr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1861624" y="2098484"/>
            <a:ext cx="10048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800" b="1" i="1" dirty="0">
                <a:solidFill>
                  <a:srgbClr val="7030A0"/>
                </a:solidFill>
                <a:latin typeface="+mj-lt"/>
                <a:cs typeface="Times New Roman" pitchFamily="18" charset="0"/>
              </a:rPr>
              <a:t>J</a:t>
            </a:r>
            <a:r>
              <a:rPr lang="en-US" sz="2800" b="1" i="1" baseline="30000" dirty="0">
                <a:solidFill>
                  <a:srgbClr val="7030A0"/>
                </a:solidFill>
                <a:latin typeface="+mj-lt"/>
                <a:cs typeface="Times New Roman" pitchFamily="18" charset="0"/>
              </a:rPr>
              <a:t>P </a:t>
            </a:r>
            <a:r>
              <a:rPr lang="en-US" sz="2800" b="1" dirty="0">
                <a:solidFill>
                  <a:srgbClr val="7030A0"/>
                </a:solidFill>
                <a:latin typeface="+mj-lt"/>
                <a:cs typeface="Times New Roman" pitchFamily="18" charset="0"/>
              </a:rPr>
              <a:t>= 1</a:t>
            </a:r>
            <a:r>
              <a:rPr lang="en-US" sz="2800" b="1" baseline="30000" dirty="0">
                <a:solidFill>
                  <a:srgbClr val="7030A0"/>
                </a:solidFill>
                <a:latin typeface="+mj-lt"/>
                <a:cs typeface="Times New Roman" pitchFamily="18" charset="0"/>
              </a:rPr>
              <a:t>-</a:t>
            </a:r>
            <a:endParaRPr lang="en-US" sz="2800" b="1" baseline="30000" dirty="0">
              <a:solidFill>
                <a:srgbClr val="7030A0"/>
              </a:solidFill>
              <a:latin typeface="+mj-lt"/>
            </a:endParaRPr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/>
        </p:nvGraphicFramePr>
        <p:xfrm>
          <a:off x="6039729" y="815974"/>
          <a:ext cx="1083213" cy="80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69" name="Equation" r:id="rId6" imgW="330120" imgH="253800" progId="Equation.DSMT4">
                  <p:embed/>
                </p:oleObj>
              </mc:Choice>
              <mc:Fallback>
                <p:oleObj name="Equation" r:id="rId6" imgW="330120" imgH="253800" progId="Equation.DSMT4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9729" y="815974"/>
                        <a:ext cx="1083213" cy="8013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9275E01-F9A9-4EE7-8082-8428CA5DE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5" t="90430" r="7664" b="629"/>
          <a:stretch/>
        </p:blipFill>
        <p:spPr>
          <a:xfrm>
            <a:off x="7755507" y="4767716"/>
            <a:ext cx="1392866" cy="4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04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>
            <a:graphicFrameLocks/>
          </p:cNvGraphicFramePr>
          <p:nvPr/>
        </p:nvGraphicFramePr>
        <p:xfrm>
          <a:off x="3703576" y="1117600"/>
          <a:ext cx="5815806" cy="534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de-DE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Stark interference method:</a:t>
            </a:r>
            <a:br>
              <a:rPr lang="de-DE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</a:br>
            <a:r>
              <a:rPr lang="de-DE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appl</a:t>
            </a: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y oscillating </a:t>
            </a:r>
            <a:r>
              <a:rPr lang="en-US" sz="3000" b="1" dirty="0">
                <a:solidFill>
                  <a:srgbClr val="2D2DB9"/>
                </a:solidFill>
                <a:latin typeface="Euclid Math One" panose="05050601010101010101" pitchFamily="18" charset="2"/>
                <a:cs typeface="Times New Roman" pitchFamily="18" charset="0"/>
              </a:rPr>
              <a:t>E</a:t>
            </a: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-field to mix nearly-degenerate opposite-parity levels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9358002" y="5242437"/>
            <a:ext cx="6399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3600" i="1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Arial" charset="0"/>
              </a:rPr>
              <a:t>E</a:t>
            </a:r>
            <a:r>
              <a:rPr lang="en-US" sz="3600" baseline="-25000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Arial" charset="0"/>
              </a:rPr>
              <a:t>+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9180374" y="1617445"/>
            <a:ext cx="5693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3600" i="1" dirty="0">
                <a:solidFill>
                  <a:srgbClr val="008000"/>
                </a:solidFill>
                <a:latin typeface="Times New Roman" charset="0"/>
                <a:ea typeface="ＭＳ Ｐゴシック" charset="0"/>
                <a:cs typeface="Arial" charset="0"/>
              </a:rPr>
              <a:t>E</a:t>
            </a:r>
            <a:r>
              <a:rPr lang="en-US" sz="3600" baseline="-25000" dirty="0">
                <a:solidFill>
                  <a:srgbClr val="008000"/>
                </a:solidFill>
                <a:latin typeface="Times New Roman" charset="0"/>
                <a:ea typeface="ＭＳ Ｐゴシック" charset="0"/>
                <a:cs typeface="Arial" charset="0"/>
              </a:rPr>
              <a:t>-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680813" y="1080413"/>
            <a:ext cx="6247842" cy="5346700"/>
            <a:chOff x="2156813" y="1080413"/>
            <a:chExt cx="6247842" cy="5346700"/>
          </a:xfrm>
        </p:grpSpPr>
        <p:graphicFrame>
          <p:nvGraphicFramePr>
            <p:cNvPr id="23" name="Chart 22"/>
            <p:cNvGraphicFramePr>
              <a:graphicFrameLocks/>
            </p:cNvGraphicFramePr>
            <p:nvPr/>
          </p:nvGraphicFramePr>
          <p:xfrm>
            <a:off x="2156813" y="1080413"/>
            <a:ext cx="5815806" cy="53467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35174" name="Text Box 6"/>
            <p:cNvSpPr txBox="1">
              <a:spLocks noChangeArrowheads="1"/>
            </p:cNvSpPr>
            <p:nvPr/>
          </p:nvSpPr>
          <p:spPr bwMode="auto">
            <a:xfrm>
              <a:off x="7976333" y="3290778"/>
              <a:ext cx="428322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3600" dirty="0">
                  <a:solidFill>
                    <a:srgbClr val="0000CC"/>
                  </a:solidFill>
                  <a:latin typeface="Euclid Math One" pitchFamily="18" charset="2"/>
                  <a:ea typeface="ＭＳ Ｐゴシック" charset="0"/>
                </a:rPr>
                <a:t>E</a:t>
              </a:r>
              <a:endParaRPr lang="en-US" sz="3600" dirty="0">
                <a:solidFill>
                  <a:srgbClr val="0000CC"/>
                </a:solidFill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35175" name="Line 7"/>
          <p:cNvSpPr>
            <a:spLocks noChangeShapeType="1"/>
          </p:cNvSpPr>
          <p:nvPr/>
        </p:nvSpPr>
        <p:spPr bwMode="auto">
          <a:xfrm>
            <a:off x="6646736" y="1973397"/>
            <a:ext cx="4763" cy="44053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35176" name="Text Box 8"/>
          <p:cNvSpPr txBox="1">
            <a:spLocks noChangeArrowheads="1"/>
          </p:cNvSpPr>
          <p:nvPr/>
        </p:nvSpPr>
        <p:spPr bwMode="auto">
          <a:xfrm>
            <a:off x="4616235" y="1203956"/>
            <a:ext cx="417334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>
                <a:latin typeface="Verdana" pitchFamily="34" charset="0"/>
                <a:ea typeface="Verdana" pitchFamily="34" charset="0"/>
                <a:cs typeface="Verdana" pitchFamily="34" charset="0"/>
              </a:rPr>
              <a:t>Center of Magnet:</a:t>
            </a:r>
          </a:p>
          <a:p>
            <a:pPr algn="ctr">
              <a:defRPr/>
            </a:pPr>
            <a:r>
              <a:rPr lang="en-US" sz="2200" dirty="0">
                <a:latin typeface="Verdana" pitchFamily="34" charset="0"/>
                <a:ea typeface="Verdana" pitchFamily="34" charset="0"/>
                <a:cs typeface="Verdana" pitchFamily="34" charset="0"/>
              </a:rPr>
              <a:t>Homogeneity </a:t>
            </a:r>
            <a:r>
              <a:rPr lang="en-US" sz="2200" dirty="0">
                <a:latin typeface="Symbol" pitchFamily="18" charset="2"/>
                <a:ea typeface="Verdana" pitchFamily="34" charset="0"/>
                <a:cs typeface="Verdana" pitchFamily="34" charset="0"/>
              </a:rPr>
              <a:t>d</a:t>
            </a:r>
            <a:r>
              <a:rPr lang="en-US" sz="22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r>
              <a:rPr lang="en-US" sz="2200" dirty="0">
                <a:latin typeface="Verdana" pitchFamily="34" charset="0"/>
                <a:ea typeface="Verdana" pitchFamily="34" charset="0"/>
                <a:cs typeface="Verdana" pitchFamily="34" charset="0"/>
              </a:rPr>
              <a:t>/</a:t>
            </a:r>
            <a:r>
              <a:rPr lang="en-US" sz="22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r>
              <a:rPr lang="en-US" sz="2200" dirty="0">
                <a:latin typeface="Verdana" pitchFamily="34" charset="0"/>
                <a:ea typeface="Verdana" pitchFamily="34" charset="0"/>
                <a:cs typeface="Verdana" pitchFamily="34" charset="0"/>
              </a:rPr>
              <a:t> &lt;&lt; 10</a:t>
            </a:r>
            <a:r>
              <a:rPr lang="en-US" sz="2200" baseline="30000" dirty="0">
                <a:latin typeface="Verdana" pitchFamily="34" charset="0"/>
                <a:ea typeface="Verdana" pitchFamily="34" charset="0"/>
                <a:cs typeface="Verdana" pitchFamily="34" charset="0"/>
              </a:rPr>
              <a:t>-7</a:t>
            </a:r>
          </a:p>
        </p:txBody>
      </p:sp>
      <p:sp>
        <p:nvSpPr>
          <p:cNvPr id="135177" name="Line 9"/>
          <p:cNvSpPr>
            <a:spLocks noChangeShapeType="1"/>
          </p:cNvSpPr>
          <p:nvPr/>
        </p:nvSpPr>
        <p:spPr bwMode="auto">
          <a:xfrm>
            <a:off x="2456594" y="2394405"/>
            <a:ext cx="1058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35178" name="Line 10"/>
          <p:cNvSpPr>
            <a:spLocks noChangeShapeType="1"/>
          </p:cNvSpPr>
          <p:nvPr/>
        </p:nvSpPr>
        <p:spPr bwMode="auto">
          <a:xfrm>
            <a:off x="2421669" y="4952410"/>
            <a:ext cx="1058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35179" name="Line 11"/>
          <p:cNvSpPr>
            <a:spLocks noChangeShapeType="1"/>
          </p:cNvSpPr>
          <p:nvPr/>
        </p:nvSpPr>
        <p:spPr bwMode="auto">
          <a:xfrm flipV="1">
            <a:off x="2966182" y="2405881"/>
            <a:ext cx="4763" cy="881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35180" name="Line 12"/>
          <p:cNvSpPr>
            <a:spLocks noChangeShapeType="1"/>
          </p:cNvSpPr>
          <p:nvPr/>
        </p:nvSpPr>
        <p:spPr bwMode="auto">
          <a:xfrm flipV="1">
            <a:off x="2958244" y="4022634"/>
            <a:ext cx="4762" cy="881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35181" name="Text Box 13"/>
          <p:cNvSpPr txBox="1">
            <a:spLocks noChangeArrowheads="1"/>
          </p:cNvSpPr>
          <p:nvPr/>
        </p:nvSpPr>
        <p:spPr bwMode="auto">
          <a:xfrm>
            <a:off x="2481994" y="335438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33806" name="Object 14"/>
          <p:cNvGraphicFramePr>
            <a:graphicFrameLocks noChangeAspect="1"/>
          </p:cNvGraphicFramePr>
          <p:nvPr/>
        </p:nvGraphicFramePr>
        <p:xfrm>
          <a:off x="2299236" y="3248818"/>
          <a:ext cx="1303729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68" name="Equation" r:id="rId5" imgW="431640" imgH="241200" progId="Equation.DSMT4">
                  <p:embed/>
                </p:oleObj>
              </mc:Choice>
              <mc:Fallback>
                <p:oleObj name="Equation" r:id="rId5" imgW="431640" imgH="241200" progId="Equation.DSMT4">
                  <p:embed/>
                  <p:pic>
                    <p:nvPicPr>
                      <p:cNvPr id="3380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236" y="3248818"/>
                        <a:ext cx="1303729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V="1">
            <a:off x="1954888" y="1136471"/>
            <a:ext cx="52438" cy="5111713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8"/>
          <p:cNvSpPr txBox="1">
            <a:spLocks noChangeArrowheads="1"/>
          </p:cNvSpPr>
          <p:nvPr/>
        </p:nvSpPr>
        <p:spPr bwMode="auto">
          <a:xfrm rot="16200000">
            <a:off x="-233048" y="3498644"/>
            <a:ext cx="397110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>
                <a:latin typeface="Verdana" pitchFamily="34" charset="0"/>
                <a:ea typeface="Verdana" pitchFamily="34" charset="0"/>
                <a:cs typeface="Verdana" pitchFamily="34" charset="0"/>
              </a:rPr>
              <a:t>Zeeman-shifted Energy </a:t>
            </a:r>
            <a:r>
              <a:rPr lang="en-US" sz="22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endParaRPr lang="en-US" sz="2200" baseline="30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41825" y="6248183"/>
            <a:ext cx="853023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123416" y="6274497"/>
            <a:ext cx="397110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>
                <a:latin typeface="Verdana" pitchFamily="34" charset="0"/>
                <a:ea typeface="Verdana" pitchFamily="34" charset="0"/>
                <a:cs typeface="Verdana" pitchFamily="34" charset="0"/>
              </a:rPr>
              <a:t>Position </a:t>
            </a:r>
            <a:r>
              <a:rPr lang="en-US" sz="22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z </a:t>
            </a:r>
            <a:r>
              <a:rPr lang="en-US" sz="2200" dirty="0">
                <a:latin typeface="Verdana" pitchFamily="34" charset="0"/>
                <a:ea typeface="Verdana" pitchFamily="34" charset="0"/>
                <a:cs typeface="Verdana" pitchFamily="34" charset="0"/>
                <a:sym typeface="Symbol"/>
              </a:rPr>
              <a:t> Time </a:t>
            </a:r>
            <a:r>
              <a:rPr lang="en-US" sz="2200" i="1" dirty="0">
                <a:latin typeface="Verdana" pitchFamily="34" charset="0"/>
                <a:ea typeface="Verdana" pitchFamily="34" charset="0"/>
                <a:cs typeface="Verdana" pitchFamily="34" charset="0"/>
                <a:sym typeface="Symbol"/>
              </a:rPr>
              <a:t>t = z</a:t>
            </a:r>
            <a:r>
              <a:rPr lang="en-US" sz="2200" dirty="0">
                <a:latin typeface="Verdana" pitchFamily="34" charset="0"/>
                <a:ea typeface="Verdana" pitchFamily="34" charset="0"/>
                <a:cs typeface="Verdana" pitchFamily="34" charset="0"/>
                <a:sym typeface="Symbol"/>
              </a:rPr>
              <a:t>/</a:t>
            </a:r>
            <a:r>
              <a:rPr lang="en-US" sz="2200" i="1" dirty="0">
                <a:latin typeface="Verdana" pitchFamily="34" charset="0"/>
                <a:ea typeface="Verdana" pitchFamily="34" charset="0"/>
                <a:cs typeface="Verdana" pitchFamily="34" charset="0"/>
                <a:sym typeface="Symbol"/>
              </a:rPr>
              <a:t>v</a:t>
            </a:r>
            <a:endParaRPr lang="en-US" sz="2200" baseline="30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522616" y="2392819"/>
            <a:ext cx="3200400" cy="158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441342" y="4948785"/>
            <a:ext cx="3200400" cy="158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41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2533"/>
            <a:ext cx="12192000" cy="748448"/>
          </a:xfrm>
        </p:spPr>
        <p:txBody>
          <a:bodyPr>
            <a:noAutofit/>
          </a:bodyPr>
          <a:lstStyle/>
          <a:p>
            <a:pPr eaLnBrk="1" hangingPunct="1"/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Purely h</a:t>
            </a:r>
            <a:r>
              <a:rPr lang="en-US" sz="3000" b="1" dirty="0">
                <a:solidFill>
                  <a:srgbClr val="2D2DB9"/>
                </a:solidFill>
                <a:latin typeface="+mn-lt"/>
              </a:rPr>
              <a:t>adronic PV in nucleus induces nuclear spin helix = anapole moment </a:t>
            </a:r>
          </a:p>
        </p:txBody>
      </p:sp>
      <p:sp>
        <p:nvSpPr>
          <p:cNvPr id="6154" name="Rectangle 62"/>
          <p:cNvSpPr>
            <a:spLocks noChangeArrowheads="1"/>
          </p:cNvSpPr>
          <p:nvPr/>
        </p:nvSpPr>
        <p:spPr bwMode="auto">
          <a:xfrm>
            <a:off x="4329113" y="295275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56" name="Text Box 69"/>
          <p:cNvSpPr txBox="1">
            <a:spLocks noChangeArrowheads="1"/>
          </p:cNvSpPr>
          <p:nvPr/>
        </p:nvSpPr>
        <p:spPr bwMode="auto">
          <a:xfrm>
            <a:off x="4484409" y="1177887"/>
            <a:ext cx="214513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Verdana" pitchFamily="34" charset="0"/>
              </a:rPr>
              <a:t>nucleon spin tilted </a:t>
            </a:r>
          </a:p>
          <a:p>
            <a:pPr algn="ctr"/>
            <a:r>
              <a:rPr lang="en-US" sz="1600" dirty="0">
                <a:latin typeface="Verdana" pitchFamily="34" charset="0"/>
              </a:rPr>
              <a:t>along momentum</a:t>
            </a:r>
          </a:p>
        </p:txBody>
      </p:sp>
      <p:graphicFrame>
        <p:nvGraphicFramePr>
          <p:cNvPr id="621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867942"/>
              </p:ext>
            </p:extLst>
          </p:nvPr>
        </p:nvGraphicFramePr>
        <p:xfrm>
          <a:off x="1544343" y="1180806"/>
          <a:ext cx="29765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47" name="Equation" r:id="rId3" imgW="1130040" imgH="203040" progId="Equation.DSMT4">
                  <p:embed/>
                </p:oleObj>
              </mc:Choice>
              <mc:Fallback>
                <p:oleObj name="Equation" r:id="rId3" imgW="1130040" imgH="203040" progId="Equation.DSMT4">
                  <p:embed/>
                  <p:pic>
                    <p:nvPicPr>
                      <p:cNvPr id="621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343" y="1180806"/>
                        <a:ext cx="2976563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763" y="1714745"/>
            <a:ext cx="4159183" cy="31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6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455613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Detecting PV in near-degenerate levels: AC Stark shift</a:t>
            </a:r>
          </a:p>
        </p:txBody>
      </p:sp>
      <p:sp>
        <p:nvSpPr>
          <p:cNvPr id="82947" name="Line 3"/>
          <p:cNvSpPr>
            <a:spLocks noChangeShapeType="1"/>
          </p:cNvSpPr>
          <p:nvPr/>
        </p:nvSpPr>
        <p:spPr bwMode="auto">
          <a:xfrm>
            <a:off x="2290763" y="1947863"/>
            <a:ext cx="18288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48" name="Line 4"/>
          <p:cNvSpPr>
            <a:spLocks noChangeShapeType="1"/>
          </p:cNvSpPr>
          <p:nvPr/>
        </p:nvSpPr>
        <p:spPr bwMode="auto">
          <a:xfrm>
            <a:off x="2298700" y="2708275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42" name="Equation" r:id="rId3" imgW="113956" imgH="215801" progId="Equation.3">
                  <p:embed/>
                </p:oleObj>
              </mc:Choice>
              <mc:Fallback>
                <p:oleObj name="Equation" r:id="rId3" imgW="113956" imgH="215801" progId="Equation.3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062370" y="787941"/>
          <a:ext cx="5141913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43" name="Equation" r:id="rId5" imgW="2514600" imgH="622080" progId="Equation.DSMT4">
                  <p:embed/>
                </p:oleObj>
              </mc:Choice>
              <mc:Fallback>
                <p:oleObj name="Equation" r:id="rId5" imgW="2514600" imgH="622080" progId="Equation.DSMT4">
                  <p:embed/>
                  <p:pic>
                    <p:nvPicPr>
                      <p:cNvPr id="34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370" y="787941"/>
                        <a:ext cx="5141913" cy="148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1602237" y="2477443"/>
            <a:ext cx="6270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+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602237" y="1645593"/>
            <a:ext cx="5212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-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23637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265906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295433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324961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35448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>
            <a:off x="3840430" y="174428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92327" y="1963014"/>
            <a:ext cx="744537" cy="741551"/>
            <a:chOff x="3924" y="2262188"/>
            <a:chExt cx="2182783" cy="2333629"/>
          </a:xfrm>
        </p:grpSpPr>
        <p:sp>
          <p:nvSpPr>
            <p:cNvPr id="29" name="Line 11"/>
            <p:cNvSpPr>
              <a:spLocks noChangeShapeType="1"/>
            </p:cNvSpPr>
            <p:nvPr/>
          </p:nvSpPr>
          <p:spPr bwMode="auto">
            <a:xfrm flipV="1">
              <a:off x="958849" y="2262188"/>
              <a:ext cx="4764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flipV="1">
              <a:off x="950914" y="4020302"/>
              <a:ext cx="4761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31" name="Object 14"/>
            <p:cNvGraphicFramePr>
              <a:graphicFrameLocks noChangeAspect="1"/>
            </p:cNvGraphicFramePr>
            <p:nvPr/>
          </p:nvGraphicFramePr>
          <p:xfrm>
            <a:off x="3924" y="2782654"/>
            <a:ext cx="2182783" cy="1304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444" name="Equation" r:id="rId7" imgW="431640" imgH="241200" progId="Equation.DSMT4">
                    <p:embed/>
                  </p:oleObj>
                </mc:Choice>
                <mc:Fallback>
                  <p:oleObj name="Equation" r:id="rId7" imgW="431640" imgH="241200" progId="Equation.DSMT4">
                    <p:embed/>
                    <p:pic>
                      <p:nvPicPr>
                        <p:cNvPr id="3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4" y="2782654"/>
                          <a:ext cx="2182783" cy="1304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 Box 14">
            <a:extLst>
              <a:ext uri="{FF2B5EF4-FFF2-40B4-BE49-F238E27FC236}">
                <a16:creationId xmlns:a16="http://schemas.microsoft.com/office/drawing/2014/main" id="{9867670C-BCAC-470F-8E5D-FD8143B89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5783" y="5565965"/>
            <a:ext cx="22076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latin typeface="+mj-lt"/>
              </a:rPr>
              <a:t>D.D., S.B. Cahn, </a:t>
            </a:r>
            <a:r>
              <a:rPr lang="en-US" sz="1600" b="1" i="1" dirty="0">
                <a:latin typeface="+mj-lt"/>
              </a:rPr>
              <a:t>et al.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PRL </a:t>
            </a:r>
            <a:r>
              <a:rPr lang="en-US" sz="1600" b="1" dirty="0">
                <a:latin typeface="+mj-lt"/>
              </a:rPr>
              <a:t>100,</a:t>
            </a:r>
            <a:r>
              <a:rPr lang="en-US" sz="1600" dirty="0">
                <a:latin typeface="+mj-lt"/>
              </a:rPr>
              <a:t> 023003 (2008) </a:t>
            </a:r>
          </a:p>
        </p:txBody>
      </p:sp>
      <p:sp>
        <p:nvSpPr>
          <p:cNvPr id="47" name="TextBox 430">
            <a:extLst>
              <a:ext uri="{FF2B5EF4-FFF2-40B4-BE49-F238E27FC236}">
                <a16:creationId xmlns:a16="http://schemas.microsoft.com/office/drawing/2014/main" id="{5EC7211D-1661-45D2-83FE-B3B913BA3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554" y="6249616"/>
            <a:ext cx="261226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Nguyen </a:t>
            </a:r>
            <a:r>
              <a:rPr lang="en-US" sz="1600" i="1" dirty="0">
                <a:latin typeface="+mj-lt"/>
              </a:rPr>
              <a:t>et al.</a:t>
            </a:r>
            <a:r>
              <a:rPr lang="en-US" sz="1600" dirty="0">
                <a:latin typeface="+mj-lt"/>
              </a:rPr>
              <a:t>,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PRA </a:t>
            </a:r>
            <a:r>
              <a:rPr lang="en-US" sz="1600" b="1" dirty="0">
                <a:latin typeface="+mj-lt"/>
              </a:rPr>
              <a:t>56</a:t>
            </a:r>
            <a:r>
              <a:rPr lang="en-US" sz="1600" dirty="0">
                <a:latin typeface="+mj-lt"/>
              </a:rPr>
              <a:t>, 3453 (1997)</a:t>
            </a:r>
          </a:p>
        </p:txBody>
      </p:sp>
    </p:spTree>
    <p:extLst>
      <p:ext uri="{BB962C8B-B14F-4D97-AF65-F5344CB8AC3E}">
        <p14:creationId xmlns:p14="http://schemas.microsoft.com/office/powerpoint/2010/main" val="3932916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455613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Detecting PV in near-degenerate levels: AC Stark shift</a:t>
            </a:r>
          </a:p>
        </p:txBody>
      </p:sp>
      <p:sp>
        <p:nvSpPr>
          <p:cNvPr id="82947" name="Line 3"/>
          <p:cNvSpPr>
            <a:spLocks noChangeShapeType="1"/>
          </p:cNvSpPr>
          <p:nvPr/>
        </p:nvSpPr>
        <p:spPr bwMode="auto">
          <a:xfrm>
            <a:off x="2290763" y="1947863"/>
            <a:ext cx="18288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48" name="Line 4"/>
          <p:cNvSpPr>
            <a:spLocks noChangeShapeType="1"/>
          </p:cNvSpPr>
          <p:nvPr/>
        </p:nvSpPr>
        <p:spPr bwMode="auto">
          <a:xfrm>
            <a:off x="2298700" y="2708275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59" name="Equation" r:id="rId3" imgW="113956" imgH="215801" progId="Equation.3">
                  <p:embed/>
                </p:oleObj>
              </mc:Choice>
              <mc:Fallback>
                <p:oleObj name="Equation" r:id="rId3" imgW="113956" imgH="215801" progId="Equation.3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062370" y="787941"/>
          <a:ext cx="5141913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60" name="Equation" r:id="rId5" imgW="2514600" imgH="622080" progId="Equation.DSMT4">
                  <p:embed/>
                </p:oleObj>
              </mc:Choice>
              <mc:Fallback>
                <p:oleObj name="Equation" r:id="rId5" imgW="2514600" imgH="622080" progId="Equation.DSMT4">
                  <p:embed/>
                  <p:pic>
                    <p:nvPicPr>
                      <p:cNvPr id="34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370" y="787941"/>
                        <a:ext cx="5141913" cy="148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1602237" y="2477443"/>
            <a:ext cx="6270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+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602237" y="1645593"/>
            <a:ext cx="5212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-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23637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265906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295433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324961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35448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>
            <a:off x="3840430" y="174428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92327" y="1963014"/>
            <a:ext cx="744537" cy="741551"/>
            <a:chOff x="3924" y="2262188"/>
            <a:chExt cx="2182783" cy="2333629"/>
          </a:xfrm>
        </p:grpSpPr>
        <p:sp>
          <p:nvSpPr>
            <p:cNvPr id="29" name="Line 11"/>
            <p:cNvSpPr>
              <a:spLocks noChangeShapeType="1"/>
            </p:cNvSpPr>
            <p:nvPr/>
          </p:nvSpPr>
          <p:spPr bwMode="auto">
            <a:xfrm flipV="1">
              <a:off x="958849" y="2262188"/>
              <a:ext cx="4764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flipV="1">
              <a:off x="950914" y="4020302"/>
              <a:ext cx="4761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31" name="Object 14"/>
            <p:cNvGraphicFramePr>
              <a:graphicFrameLocks noChangeAspect="1"/>
            </p:cNvGraphicFramePr>
            <p:nvPr/>
          </p:nvGraphicFramePr>
          <p:xfrm>
            <a:off x="3924" y="2782654"/>
            <a:ext cx="2182783" cy="1304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061" name="Equation" r:id="rId7" imgW="431640" imgH="241200" progId="Equation.DSMT4">
                    <p:embed/>
                  </p:oleObj>
                </mc:Choice>
                <mc:Fallback>
                  <p:oleObj name="Equation" r:id="rId7" imgW="431640" imgH="241200" progId="Equation.DSMT4">
                    <p:embed/>
                    <p:pic>
                      <p:nvPicPr>
                        <p:cNvPr id="3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4" y="2782654"/>
                          <a:ext cx="2182783" cy="1304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Oval 6"/>
          <p:cNvSpPr/>
          <p:nvPr/>
        </p:nvSpPr>
        <p:spPr>
          <a:xfrm>
            <a:off x="8282271" y="802010"/>
            <a:ext cx="668220" cy="67510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30119" y="1487822"/>
            <a:ext cx="881811" cy="67510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399118" y="427628"/>
            <a:ext cx="51299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itchFamily="18" charset="0"/>
              </a:rPr>
              <a:t>PV mixing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iW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itchFamily="18" charset="0"/>
              </a:rPr>
              <a:t> encodes physics of interest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6" name="Text Box 14">
            <a:extLst>
              <a:ext uri="{FF2B5EF4-FFF2-40B4-BE49-F238E27FC236}">
                <a16:creationId xmlns:a16="http://schemas.microsoft.com/office/drawing/2014/main" id="{AF56EA1C-3C33-46B9-AC41-5A80EFC50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5783" y="5565965"/>
            <a:ext cx="22076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latin typeface="+mj-lt"/>
              </a:rPr>
              <a:t>D.D., S.B. Cahn, </a:t>
            </a:r>
            <a:r>
              <a:rPr lang="en-US" sz="1600" b="1" i="1" dirty="0">
                <a:latin typeface="+mj-lt"/>
              </a:rPr>
              <a:t>et al.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PRL </a:t>
            </a:r>
            <a:r>
              <a:rPr lang="en-US" sz="1600" b="1" dirty="0">
                <a:latin typeface="+mj-lt"/>
              </a:rPr>
              <a:t>100,</a:t>
            </a:r>
            <a:r>
              <a:rPr lang="en-US" sz="1600" dirty="0">
                <a:latin typeface="+mj-lt"/>
              </a:rPr>
              <a:t> 023003 (2008) </a:t>
            </a:r>
          </a:p>
        </p:txBody>
      </p:sp>
      <p:sp>
        <p:nvSpPr>
          <p:cNvPr id="47" name="TextBox 430">
            <a:extLst>
              <a:ext uri="{FF2B5EF4-FFF2-40B4-BE49-F238E27FC236}">
                <a16:creationId xmlns:a16="http://schemas.microsoft.com/office/drawing/2014/main" id="{C6AD591E-D1B2-48FE-AF05-1FB0DDE11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554" y="6249616"/>
            <a:ext cx="261226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Nguyen </a:t>
            </a:r>
            <a:r>
              <a:rPr lang="en-US" sz="1600" i="1" dirty="0">
                <a:latin typeface="+mj-lt"/>
              </a:rPr>
              <a:t>et al.</a:t>
            </a:r>
            <a:r>
              <a:rPr lang="en-US" sz="1600" dirty="0">
                <a:latin typeface="+mj-lt"/>
              </a:rPr>
              <a:t>,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PRA </a:t>
            </a:r>
            <a:r>
              <a:rPr lang="en-US" sz="1600" b="1" dirty="0">
                <a:latin typeface="+mj-lt"/>
              </a:rPr>
              <a:t>56</a:t>
            </a:r>
            <a:r>
              <a:rPr lang="en-US" sz="1600" dirty="0">
                <a:latin typeface="+mj-lt"/>
              </a:rPr>
              <a:t>, 3453 (1997)</a:t>
            </a:r>
          </a:p>
        </p:txBody>
      </p:sp>
    </p:spTree>
    <p:extLst>
      <p:ext uri="{BB962C8B-B14F-4D97-AF65-F5344CB8AC3E}">
        <p14:creationId xmlns:p14="http://schemas.microsoft.com/office/powerpoint/2010/main" val="3056421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455613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Detecting PV in near-degenerate levels: AC Stark shift</a:t>
            </a:r>
          </a:p>
        </p:txBody>
      </p:sp>
      <p:sp>
        <p:nvSpPr>
          <p:cNvPr id="82947" name="Line 3"/>
          <p:cNvSpPr>
            <a:spLocks noChangeShapeType="1"/>
          </p:cNvSpPr>
          <p:nvPr/>
        </p:nvSpPr>
        <p:spPr bwMode="auto">
          <a:xfrm>
            <a:off x="2290763" y="1947863"/>
            <a:ext cx="18288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48" name="Line 4"/>
          <p:cNvSpPr>
            <a:spLocks noChangeShapeType="1"/>
          </p:cNvSpPr>
          <p:nvPr/>
        </p:nvSpPr>
        <p:spPr bwMode="auto">
          <a:xfrm>
            <a:off x="2298700" y="2708275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0" name="Equation" r:id="rId3" imgW="113956" imgH="215801" progId="Equation.3">
                  <p:embed/>
                </p:oleObj>
              </mc:Choice>
              <mc:Fallback>
                <p:oleObj name="Equation" r:id="rId3" imgW="113956" imgH="215801" progId="Equation.3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062370" y="787941"/>
          <a:ext cx="5141913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1" name="Equation" r:id="rId5" imgW="2514600" imgH="622080" progId="Equation.DSMT4">
                  <p:embed/>
                </p:oleObj>
              </mc:Choice>
              <mc:Fallback>
                <p:oleObj name="Equation" r:id="rId5" imgW="2514600" imgH="622080" progId="Equation.DSMT4">
                  <p:embed/>
                  <p:pic>
                    <p:nvPicPr>
                      <p:cNvPr id="34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370" y="787941"/>
                        <a:ext cx="5141913" cy="148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1602237" y="2477443"/>
            <a:ext cx="6270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+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602237" y="1645593"/>
            <a:ext cx="5212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-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graphicFrame>
        <p:nvGraphicFramePr>
          <p:cNvPr id="34825" name="Object 10"/>
          <p:cNvGraphicFramePr>
            <a:graphicFrameLocks noChangeAspect="1"/>
          </p:cNvGraphicFramePr>
          <p:nvPr/>
        </p:nvGraphicFramePr>
        <p:xfrm>
          <a:off x="6051266" y="2829422"/>
          <a:ext cx="2859290" cy="629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2" name="Equation" r:id="rId7" imgW="1269720" imgH="279360" progId="Equation.DSMT4">
                  <p:embed/>
                </p:oleObj>
              </mc:Choice>
              <mc:Fallback>
                <p:oleObj name="Equation" r:id="rId7" imgW="1269720" imgH="279360" progId="Equation.DSMT4">
                  <p:embed/>
                  <p:pic>
                    <p:nvPicPr>
                      <p:cNvPr id="3482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1266" y="2829422"/>
                        <a:ext cx="2859290" cy="629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23637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265906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295433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324961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35448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>
            <a:off x="3840430" y="174428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92327" y="1963014"/>
            <a:ext cx="744537" cy="741551"/>
            <a:chOff x="3924" y="2262188"/>
            <a:chExt cx="2182783" cy="2333629"/>
          </a:xfrm>
        </p:grpSpPr>
        <p:sp>
          <p:nvSpPr>
            <p:cNvPr id="29" name="Line 11"/>
            <p:cNvSpPr>
              <a:spLocks noChangeShapeType="1"/>
            </p:cNvSpPr>
            <p:nvPr/>
          </p:nvSpPr>
          <p:spPr bwMode="auto">
            <a:xfrm flipV="1">
              <a:off x="958849" y="2262188"/>
              <a:ext cx="4764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flipV="1">
              <a:off x="950914" y="4020302"/>
              <a:ext cx="4761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31" name="Object 14"/>
            <p:cNvGraphicFramePr>
              <a:graphicFrameLocks noChangeAspect="1"/>
            </p:cNvGraphicFramePr>
            <p:nvPr/>
          </p:nvGraphicFramePr>
          <p:xfrm>
            <a:off x="3924" y="2782654"/>
            <a:ext cx="2182783" cy="1304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93" name="Equation" r:id="rId9" imgW="431640" imgH="241200" progId="Equation.DSMT4">
                    <p:embed/>
                  </p:oleObj>
                </mc:Choice>
                <mc:Fallback>
                  <p:oleObj name="Equation" r:id="rId9" imgW="431640" imgH="241200" progId="Equation.DSMT4">
                    <p:embed/>
                    <p:pic>
                      <p:nvPicPr>
                        <p:cNvPr id="3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4" y="2782654"/>
                          <a:ext cx="2182783" cy="1304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4035796" y="540178"/>
            <a:ext cx="548640" cy="2182945"/>
            <a:chOff x="2628726" y="546307"/>
            <a:chExt cx="548640" cy="2182945"/>
          </a:xfrm>
        </p:grpSpPr>
        <p:sp>
          <p:nvSpPr>
            <p:cNvPr id="51" name="Line 9"/>
            <p:cNvSpPr>
              <a:spLocks noChangeShapeType="1"/>
            </p:cNvSpPr>
            <p:nvPr/>
          </p:nvSpPr>
          <p:spPr bwMode="auto">
            <a:xfrm>
              <a:off x="2628726" y="548498"/>
              <a:ext cx="548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3" name="Line 11"/>
            <p:cNvSpPr>
              <a:spLocks noChangeShapeType="1"/>
            </p:cNvSpPr>
            <p:nvPr/>
          </p:nvSpPr>
          <p:spPr bwMode="auto">
            <a:xfrm flipV="1">
              <a:off x="2905694" y="546307"/>
              <a:ext cx="1625" cy="914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4" name="Line 12"/>
            <p:cNvSpPr>
              <a:spLocks noChangeShapeType="1"/>
            </p:cNvSpPr>
            <p:nvPr/>
          </p:nvSpPr>
          <p:spPr bwMode="auto">
            <a:xfrm flipV="1">
              <a:off x="2909756" y="1814852"/>
              <a:ext cx="1624" cy="914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55" name="Object 14"/>
            <p:cNvGraphicFramePr>
              <a:graphicFrameLocks noChangeAspect="1"/>
            </p:cNvGraphicFramePr>
            <p:nvPr/>
          </p:nvGraphicFramePr>
          <p:xfrm>
            <a:off x="2726733" y="1511509"/>
            <a:ext cx="323850" cy="249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94" name="Equation" r:id="rId11" imgW="164880" imgH="126720" progId="Equation.DSMT4">
                    <p:embed/>
                  </p:oleObj>
                </mc:Choice>
                <mc:Fallback>
                  <p:oleObj name="Equation" r:id="rId11" imgW="164880" imgH="126720" progId="Equation.DSMT4">
                    <p:embed/>
                    <p:pic>
                      <p:nvPicPr>
                        <p:cNvPr id="5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6733" y="1511509"/>
                          <a:ext cx="323850" cy="2490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5301245" y="2421516"/>
            <a:ext cx="4265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400" dirty="0">
                <a:latin typeface="+mj-lt"/>
                <a:cs typeface="Times New Roman" pitchFamily="18" charset="0"/>
              </a:rPr>
              <a:t>Apply oscillating </a:t>
            </a:r>
            <a:r>
              <a:rPr lang="en-US" sz="2400" dirty="0">
                <a:latin typeface="Euclid Math One" panose="05050601010101010101" pitchFamily="18" charset="2"/>
                <a:cs typeface="Times New Roman" pitchFamily="18" charset="0"/>
              </a:rPr>
              <a:t>E</a:t>
            </a:r>
            <a:r>
              <a:rPr lang="en-US" sz="2400" dirty="0">
                <a:latin typeface="+mj-lt"/>
                <a:cs typeface="Times New Roman" pitchFamily="18" charset="0"/>
              </a:rPr>
              <a:t>-field, 1 cycle:</a:t>
            </a:r>
            <a:endParaRPr lang="en-US" sz="2400" b="1" dirty="0">
              <a:latin typeface="+mj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82271" y="802010"/>
            <a:ext cx="668220" cy="67510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30119" y="1487822"/>
            <a:ext cx="881811" cy="67510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BA6212C-4D6B-4BF9-B5A4-2C3D278B7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93300" y="2521685"/>
          <a:ext cx="1708290" cy="1190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5" name="Equation" r:id="rId13" imgW="838080" imgH="583920" progId="Equation.DSMT4">
                  <p:embed/>
                </p:oleObj>
              </mc:Choice>
              <mc:Fallback>
                <p:oleObj name="Equation" r:id="rId13" imgW="838080" imgH="5839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BA6212C-4D6B-4BF9-B5A4-2C3D278B7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893300" y="2521685"/>
                        <a:ext cx="1708290" cy="1190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4">
            <a:extLst>
              <a:ext uri="{FF2B5EF4-FFF2-40B4-BE49-F238E27FC236}">
                <a16:creationId xmlns:a16="http://schemas.microsoft.com/office/drawing/2014/main" id="{CB111AFA-DC61-4388-937C-8CE2A7103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5783" y="5565965"/>
            <a:ext cx="22076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latin typeface="+mj-lt"/>
              </a:rPr>
              <a:t>D.D., S.B. Cahn, </a:t>
            </a:r>
            <a:r>
              <a:rPr lang="en-US" sz="1600" b="1" i="1" dirty="0">
                <a:latin typeface="+mj-lt"/>
              </a:rPr>
              <a:t>et al.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PRL </a:t>
            </a:r>
            <a:r>
              <a:rPr lang="en-US" sz="1600" b="1" dirty="0">
                <a:latin typeface="+mj-lt"/>
              </a:rPr>
              <a:t>100,</a:t>
            </a:r>
            <a:r>
              <a:rPr lang="en-US" sz="1600" dirty="0">
                <a:latin typeface="+mj-lt"/>
              </a:rPr>
              <a:t> 023003 (2008) </a:t>
            </a:r>
          </a:p>
        </p:txBody>
      </p:sp>
      <p:sp>
        <p:nvSpPr>
          <p:cNvPr id="47" name="TextBox 430">
            <a:extLst>
              <a:ext uri="{FF2B5EF4-FFF2-40B4-BE49-F238E27FC236}">
                <a16:creationId xmlns:a16="http://schemas.microsoft.com/office/drawing/2014/main" id="{2D18F13E-7AEA-4B3B-B79E-B5281317A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554" y="6249616"/>
            <a:ext cx="261226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Nguyen </a:t>
            </a:r>
            <a:r>
              <a:rPr lang="en-US" sz="1600" i="1" dirty="0">
                <a:latin typeface="+mj-lt"/>
              </a:rPr>
              <a:t>et al.</a:t>
            </a:r>
            <a:r>
              <a:rPr lang="en-US" sz="1600" dirty="0">
                <a:latin typeface="+mj-lt"/>
              </a:rPr>
              <a:t>,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PRA </a:t>
            </a:r>
            <a:r>
              <a:rPr lang="en-US" sz="1600" b="1" dirty="0">
                <a:latin typeface="+mj-lt"/>
              </a:rPr>
              <a:t>56</a:t>
            </a:r>
            <a:r>
              <a:rPr lang="en-US" sz="1600" dirty="0">
                <a:latin typeface="+mj-lt"/>
              </a:rPr>
              <a:t>, 3453 (1997)</a:t>
            </a:r>
          </a:p>
        </p:txBody>
      </p:sp>
    </p:spTree>
    <p:extLst>
      <p:ext uri="{BB962C8B-B14F-4D97-AF65-F5344CB8AC3E}">
        <p14:creationId xmlns:p14="http://schemas.microsoft.com/office/powerpoint/2010/main" val="3986288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455613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Detecting PV in near-degenerate levels: AC Stark shift</a:t>
            </a:r>
          </a:p>
        </p:txBody>
      </p:sp>
      <p:sp>
        <p:nvSpPr>
          <p:cNvPr id="82947" name="Line 3"/>
          <p:cNvSpPr>
            <a:spLocks noChangeShapeType="1"/>
          </p:cNvSpPr>
          <p:nvPr/>
        </p:nvSpPr>
        <p:spPr bwMode="auto">
          <a:xfrm>
            <a:off x="2290763" y="1947863"/>
            <a:ext cx="18288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48" name="Line 4"/>
          <p:cNvSpPr>
            <a:spLocks noChangeShapeType="1"/>
          </p:cNvSpPr>
          <p:nvPr/>
        </p:nvSpPr>
        <p:spPr bwMode="auto">
          <a:xfrm>
            <a:off x="2298700" y="2708275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22" name="Equation" r:id="rId3" imgW="113956" imgH="215801" progId="Equation.3">
                  <p:embed/>
                </p:oleObj>
              </mc:Choice>
              <mc:Fallback>
                <p:oleObj name="Equation" r:id="rId3" imgW="113956" imgH="215801" progId="Equation.3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062370" y="787941"/>
          <a:ext cx="5141913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23" name="Equation" r:id="rId5" imgW="2514600" imgH="622080" progId="Equation.DSMT4">
                  <p:embed/>
                </p:oleObj>
              </mc:Choice>
              <mc:Fallback>
                <p:oleObj name="Equation" r:id="rId5" imgW="2514600" imgH="622080" progId="Equation.DSMT4">
                  <p:embed/>
                  <p:pic>
                    <p:nvPicPr>
                      <p:cNvPr id="34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370" y="787941"/>
                        <a:ext cx="5141913" cy="148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1602237" y="2477443"/>
            <a:ext cx="6270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+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602237" y="1645593"/>
            <a:ext cx="5212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-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graphicFrame>
        <p:nvGraphicFramePr>
          <p:cNvPr id="34825" name="Object 10"/>
          <p:cNvGraphicFramePr>
            <a:graphicFrameLocks noChangeAspect="1"/>
          </p:cNvGraphicFramePr>
          <p:nvPr/>
        </p:nvGraphicFramePr>
        <p:xfrm>
          <a:off x="6051266" y="2829422"/>
          <a:ext cx="2859290" cy="629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24" name="Equation" r:id="rId7" imgW="1269720" imgH="279360" progId="Equation.DSMT4">
                  <p:embed/>
                </p:oleObj>
              </mc:Choice>
              <mc:Fallback>
                <p:oleObj name="Equation" r:id="rId7" imgW="1269720" imgH="279360" progId="Equation.DSMT4">
                  <p:embed/>
                  <p:pic>
                    <p:nvPicPr>
                      <p:cNvPr id="3482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1266" y="2829422"/>
                        <a:ext cx="2859290" cy="629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23637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265906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324961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35448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>
            <a:off x="3840430" y="174428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24" name="Oval 14"/>
          <p:cNvSpPr>
            <a:spLocks noChangeArrowheads="1"/>
          </p:cNvSpPr>
          <p:nvPr/>
        </p:nvSpPr>
        <p:spPr bwMode="auto">
          <a:xfrm>
            <a:off x="3259138" y="2522539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2145783" y="5565965"/>
            <a:ext cx="22076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latin typeface="+mj-lt"/>
              </a:rPr>
              <a:t>D.D., S.B. Cahn, </a:t>
            </a:r>
            <a:r>
              <a:rPr lang="en-US" sz="1600" b="1" i="1" dirty="0">
                <a:latin typeface="+mj-lt"/>
              </a:rPr>
              <a:t>et al.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PRL </a:t>
            </a:r>
            <a:r>
              <a:rPr lang="en-US" sz="1600" b="1" dirty="0">
                <a:latin typeface="+mj-lt"/>
              </a:rPr>
              <a:t>100,</a:t>
            </a:r>
            <a:r>
              <a:rPr lang="en-US" sz="1600" dirty="0">
                <a:latin typeface="+mj-lt"/>
              </a:rPr>
              <a:t> 023003 (2008)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92327" y="1963014"/>
            <a:ext cx="744537" cy="741551"/>
            <a:chOff x="3924" y="2262188"/>
            <a:chExt cx="2182783" cy="2333629"/>
          </a:xfrm>
        </p:grpSpPr>
        <p:sp>
          <p:nvSpPr>
            <p:cNvPr id="29" name="Line 11"/>
            <p:cNvSpPr>
              <a:spLocks noChangeShapeType="1"/>
            </p:cNvSpPr>
            <p:nvPr/>
          </p:nvSpPr>
          <p:spPr bwMode="auto">
            <a:xfrm flipV="1">
              <a:off x="958849" y="2262188"/>
              <a:ext cx="4764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flipV="1">
              <a:off x="950914" y="4020302"/>
              <a:ext cx="4761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31" name="Object 14"/>
            <p:cNvGraphicFramePr>
              <a:graphicFrameLocks noChangeAspect="1"/>
            </p:cNvGraphicFramePr>
            <p:nvPr/>
          </p:nvGraphicFramePr>
          <p:xfrm>
            <a:off x="3924" y="2782654"/>
            <a:ext cx="2182783" cy="1304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25" name="Equation" r:id="rId9" imgW="431640" imgH="241200" progId="Equation.DSMT4">
                    <p:embed/>
                  </p:oleObj>
                </mc:Choice>
                <mc:Fallback>
                  <p:oleObj name="Equation" r:id="rId9" imgW="431640" imgH="241200" progId="Equation.DSMT4">
                    <p:embed/>
                    <p:pic>
                      <p:nvPicPr>
                        <p:cNvPr id="3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4" y="2782654"/>
                          <a:ext cx="2182783" cy="1304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4035796" y="540178"/>
            <a:ext cx="548640" cy="2182945"/>
            <a:chOff x="2628726" y="546307"/>
            <a:chExt cx="548640" cy="2182945"/>
          </a:xfrm>
        </p:grpSpPr>
        <p:sp>
          <p:nvSpPr>
            <p:cNvPr id="51" name="Line 9"/>
            <p:cNvSpPr>
              <a:spLocks noChangeShapeType="1"/>
            </p:cNvSpPr>
            <p:nvPr/>
          </p:nvSpPr>
          <p:spPr bwMode="auto">
            <a:xfrm>
              <a:off x="2628726" y="548498"/>
              <a:ext cx="548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3" name="Line 11"/>
            <p:cNvSpPr>
              <a:spLocks noChangeShapeType="1"/>
            </p:cNvSpPr>
            <p:nvPr/>
          </p:nvSpPr>
          <p:spPr bwMode="auto">
            <a:xfrm flipV="1">
              <a:off x="2905694" y="546307"/>
              <a:ext cx="1625" cy="914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4" name="Line 12"/>
            <p:cNvSpPr>
              <a:spLocks noChangeShapeType="1"/>
            </p:cNvSpPr>
            <p:nvPr/>
          </p:nvSpPr>
          <p:spPr bwMode="auto">
            <a:xfrm flipV="1">
              <a:off x="2909756" y="1814852"/>
              <a:ext cx="1624" cy="914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55" name="Object 14"/>
            <p:cNvGraphicFramePr>
              <a:graphicFrameLocks noChangeAspect="1"/>
            </p:cNvGraphicFramePr>
            <p:nvPr/>
          </p:nvGraphicFramePr>
          <p:xfrm>
            <a:off x="2726733" y="1511509"/>
            <a:ext cx="323850" cy="249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26" name="Equation" r:id="rId11" imgW="164880" imgH="126720" progId="Equation.DSMT4">
                    <p:embed/>
                  </p:oleObj>
                </mc:Choice>
                <mc:Fallback>
                  <p:oleObj name="Equation" r:id="rId11" imgW="164880" imgH="126720" progId="Equation.DSMT4">
                    <p:embed/>
                    <p:pic>
                      <p:nvPicPr>
                        <p:cNvPr id="5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6733" y="1511509"/>
                          <a:ext cx="323850" cy="2490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3021017" y="1930401"/>
            <a:ext cx="1187447" cy="571073"/>
            <a:chOff x="1497016" y="1930400"/>
            <a:chExt cx="1187447" cy="571073"/>
          </a:xfrm>
        </p:grpSpPr>
        <p:cxnSp>
          <p:nvCxnSpPr>
            <p:cNvPr id="3" name="Curved Connector 2"/>
            <p:cNvCxnSpPr>
              <a:cxnSpLocks noChangeShapeType="1"/>
            </p:cNvCxnSpPr>
            <p:nvPr/>
          </p:nvCxnSpPr>
          <p:spPr bwMode="auto">
            <a:xfrm rot="16200000" flipH="1">
              <a:off x="1395732" y="2095392"/>
              <a:ext cx="507365" cy="304798"/>
            </a:xfrm>
            <a:prstGeom prst="curvedConnector3">
              <a:avLst>
                <a:gd name="adj1" fmla="val 50000"/>
              </a:avLst>
            </a:prstGeom>
            <a:noFill/>
            <a:ln w="317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666875" y="1930400"/>
            <a:ext cx="1017588" cy="379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27" name="Equation" r:id="rId13" imgW="749160" imgH="279360" progId="Equation.DSMT4">
                    <p:embed/>
                  </p:oleObj>
                </mc:Choice>
                <mc:Fallback>
                  <p:oleObj name="Equation" r:id="rId13" imgW="749160" imgH="279360" progId="Equation.DSMT4">
                    <p:embed/>
                    <p:pic>
                      <p:nvPicPr>
                        <p:cNvPr id="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6875" y="1930400"/>
                          <a:ext cx="1017588" cy="379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5301245" y="2421516"/>
            <a:ext cx="4265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400" dirty="0">
                <a:latin typeface="+mj-lt"/>
                <a:cs typeface="Times New Roman" pitchFamily="18" charset="0"/>
              </a:rPr>
              <a:t>Apply oscillating </a:t>
            </a:r>
            <a:r>
              <a:rPr lang="en-US" sz="2400" dirty="0">
                <a:latin typeface="Euclid Math One" panose="05050601010101010101" pitchFamily="18" charset="2"/>
                <a:cs typeface="Times New Roman" pitchFamily="18" charset="0"/>
              </a:rPr>
              <a:t>E</a:t>
            </a:r>
            <a:r>
              <a:rPr lang="en-US" sz="2400" dirty="0">
                <a:latin typeface="+mj-lt"/>
                <a:cs typeface="Times New Roman" pitchFamily="18" charset="0"/>
              </a:rPr>
              <a:t>-field, 1 cycle:</a:t>
            </a:r>
            <a:endParaRPr lang="en-US" sz="2400" b="1" dirty="0">
              <a:latin typeface="+mj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82271" y="802010"/>
            <a:ext cx="668220" cy="67510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30119" y="1487822"/>
            <a:ext cx="881811" cy="67510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30">
            <a:extLst>
              <a:ext uri="{FF2B5EF4-FFF2-40B4-BE49-F238E27FC236}">
                <a16:creationId xmlns:a16="http://schemas.microsoft.com/office/drawing/2014/main" id="{82D58616-9607-482C-992C-9822380D3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554" y="6249616"/>
            <a:ext cx="261226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Nguyen </a:t>
            </a:r>
            <a:r>
              <a:rPr lang="en-US" sz="1600" i="1" dirty="0">
                <a:latin typeface="+mj-lt"/>
              </a:rPr>
              <a:t>et al.</a:t>
            </a:r>
            <a:r>
              <a:rPr lang="en-US" sz="1600" dirty="0">
                <a:latin typeface="+mj-lt"/>
              </a:rPr>
              <a:t>,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PRA </a:t>
            </a:r>
            <a:r>
              <a:rPr lang="en-US" sz="1600" b="1" dirty="0">
                <a:latin typeface="+mj-lt"/>
              </a:rPr>
              <a:t>56</a:t>
            </a:r>
            <a:r>
              <a:rPr lang="en-US" sz="1600" dirty="0">
                <a:latin typeface="+mj-lt"/>
              </a:rPr>
              <a:t>, 3453 (1997)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BA6212C-4D6B-4BF9-B5A4-2C3D278B7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93300" y="2521685"/>
          <a:ext cx="1708290" cy="1190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28" name="Equation" r:id="rId15" imgW="838080" imgH="583920" progId="Equation.DSMT4">
                  <p:embed/>
                </p:oleObj>
              </mc:Choice>
              <mc:Fallback>
                <p:oleObj name="Equation" r:id="rId15" imgW="838080" imgH="5839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BA6212C-4D6B-4BF9-B5A4-2C3D278B7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93300" y="2521685"/>
                        <a:ext cx="1708290" cy="1190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853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455613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Detecting PV in near-degenerate levels: AC Stark shift</a:t>
            </a:r>
          </a:p>
        </p:txBody>
      </p:sp>
      <p:sp>
        <p:nvSpPr>
          <p:cNvPr id="82947" name="Line 3"/>
          <p:cNvSpPr>
            <a:spLocks noChangeShapeType="1"/>
          </p:cNvSpPr>
          <p:nvPr/>
        </p:nvSpPr>
        <p:spPr bwMode="auto">
          <a:xfrm>
            <a:off x="2290763" y="1947863"/>
            <a:ext cx="18288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48" name="Line 4"/>
          <p:cNvSpPr>
            <a:spLocks noChangeShapeType="1"/>
          </p:cNvSpPr>
          <p:nvPr/>
        </p:nvSpPr>
        <p:spPr bwMode="auto">
          <a:xfrm>
            <a:off x="2298700" y="2708275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54" name="Equation" r:id="rId3" imgW="113956" imgH="215801" progId="Equation.3">
                  <p:embed/>
                </p:oleObj>
              </mc:Choice>
              <mc:Fallback>
                <p:oleObj name="Equation" r:id="rId3" imgW="113956" imgH="215801" progId="Equation.3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062370" y="787941"/>
          <a:ext cx="5141913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55" name="Equation" r:id="rId5" imgW="2514600" imgH="622080" progId="Equation.DSMT4">
                  <p:embed/>
                </p:oleObj>
              </mc:Choice>
              <mc:Fallback>
                <p:oleObj name="Equation" r:id="rId5" imgW="2514600" imgH="622080" progId="Equation.DSMT4">
                  <p:embed/>
                  <p:pic>
                    <p:nvPicPr>
                      <p:cNvPr id="34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370" y="787941"/>
                        <a:ext cx="5141913" cy="148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1602237" y="2477443"/>
            <a:ext cx="6270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+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602237" y="1645593"/>
            <a:ext cx="5212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-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graphicFrame>
        <p:nvGraphicFramePr>
          <p:cNvPr id="34825" name="Object 10"/>
          <p:cNvGraphicFramePr>
            <a:graphicFrameLocks noChangeAspect="1"/>
          </p:cNvGraphicFramePr>
          <p:nvPr/>
        </p:nvGraphicFramePr>
        <p:xfrm>
          <a:off x="6051266" y="2829422"/>
          <a:ext cx="2859290" cy="629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56" name="Equation" r:id="rId7" imgW="1269720" imgH="279360" progId="Equation.DSMT4">
                  <p:embed/>
                </p:oleObj>
              </mc:Choice>
              <mc:Fallback>
                <p:oleObj name="Equation" r:id="rId7" imgW="1269720" imgH="279360" progId="Equation.DSMT4">
                  <p:embed/>
                  <p:pic>
                    <p:nvPicPr>
                      <p:cNvPr id="3482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1266" y="2829422"/>
                        <a:ext cx="2859290" cy="629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23637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265906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324961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35448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>
            <a:off x="3840430" y="174428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24" name="Oval 14"/>
          <p:cNvSpPr>
            <a:spLocks noChangeArrowheads="1"/>
          </p:cNvSpPr>
          <p:nvPr/>
        </p:nvSpPr>
        <p:spPr bwMode="auto">
          <a:xfrm>
            <a:off x="3259138" y="2522539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3484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483724"/>
              </p:ext>
            </p:extLst>
          </p:nvPr>
        </p:nvGraphicFramePr>
        <p:xfrm>
          <a:off x="2059580" y="3781245"/>
          <a:ext cx="7842250" cy="1477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57" name="Equation" r:id="rId9" imgW="3708360" imgH="698400" progId="Equation.DSMT4">
                  <p:embed/>
                </p:oleObj>
              </mc:Choice>
              <mc:Fallback>
                <p:oleObj name="Equation" r:id="rId9" imgW="3708360" imgH="698400" progId="Equation.DSMT4">
                  <p:embed/>
                  <p:pic>
                    <p:nvPicPr>
                      <p:cNvPr id="3484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9580" y="3781245"/>
                        <a:ext cx="7842250" cy="1477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2145783" y="5565965"/>
            <a:ext cx="22076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latin typeface="+mj-lt"/>
              </a:rPr>
              <a:t>D.D., S.B. Cahn, </a:t>
            </a:r>
            <a:r>
              <a:rPr lang="en-US" sz="1600" b="1" i="1" dirty="0">
                <a:latin typeface="+mj-lt"/>
              </a:rPr>
              <a:t>et al.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PRL </a:t>
            </a:r>
            <a:r>
              <a:rPr lang="en-US" sz="1600" b="1" dirty="0">
                <a:latin typeface="+mj-lt"/>
              </a:rPr>
              <a:t>100,</a:t>
            </a:r>
            <a:r>
              <a:rPr lang="en-US" sz="1600" dirty="0">
                <a:latin typeface="+mj-lt"/>
              </a:rPr>
              <a:t> 023003 (2008)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92327" y="1963014"/>
            <a:ext cx="744537" cy="741551"/>
            <a:chOff x="3924" y="2262188"/>
            <a:chExt cx="2182783" cy="2333629"/>
          </a:xfrm>
        </p:grpSpPr>
        <p:sp>
          <p:nvSpPr>
            <p:cNvPr id="29" name="Line 11"/>
            <p:cNvSpPr>
              <a:spLocks noChangeShapeType="1"/>
            </p:cNvSpPr>
            <p:nvPr/>
          </p:nvSpPr>
          <p:spPr bwMode="auto">
            <a:xfrm flipV="1">
              <a:off x="958849" y="2262188"/>
              <a:ext cx="4764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flipV="1">
              <a:off x="950914" y="4020302"/>
              <a:ext cx="4761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31" name="Object 14"/>
            <p:cNvGraphicFramePr>
              <a:graphicFrameLocks noChangeAspect="1"/>
            </p:cNvGraphicFramePr>
            <p:nvPr/>
          </p:nvGraphicFramePr>
          <p:xfrm>
            <a:off x="3924" y="2782654"/>
            <a:ext cx="2182783" cy="1304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58" name="Equation" r:id="rId11" imgW="431640" imgH="241200" progId="Equation.DSMT4">
                    <p:embed/>
                  </p:oleObj>
                </mc:Choice>
                <mc:Fallback>
                  <p:oleObj name="Equation" r:id="rId11" imgW="431640" imgH="241200" progId="Equation.DSMT4">
                    <p:embed/>
                    <p:pic>
                      <p:nvPicPr>
                        <p:cNvPr id="3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4" y="2782654"/>
                          <a:ext cx="2182783" cy="1304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4035796" y="540178"/>
            <a:ext cx="548640" cy="2182945"/>
            <a:chOff x="2628726" y="546307"/>
            <a:chExt cx="548640" cy="2182945"/>
          </a:xfrm>
        </p:grpSpPr>
        <p:sp>
          <p:nvSpPr>
            <p:cNvPr id="51" name="Line 9"/>
            <p:cNvSpPr>
              <a:spLocks noChangeShapeType="1"/>
            </p:cNvSpPr>
            <p:nvPr/>
          </p:nvSpPr>
          <p:spPr bwMode="auto">
            <a:xfrm>
              <a:off x="2628726" y="548498"/>
              <a:ext cx="548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3" name="Line 11"/>
            <p:cNvSpPr>
              <a:spLocks noChangeShapeType="1"/>
            </p:cNvSpPr>
            <p:nvPr/>
          </p:nvSpPr>
          <p:spPr bwMode="auto">
            <a:xfrm flipV="1">
              <a:off x="2905694" y="546307"/>
              <a:ext cx="1625" cy="914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4" name="Line 12"/>
            <p:cNvSpPr>
              <a:spLocks noChangeShapeType="1"/>
            </p:cNvSpPr>
            <p:nvPr/>
          </p:nvSpPr>
          <p:spPr bwMode="auto">
            <a:xfrm flipV="1">
              <a:off x="2909756" y="1814852"/>
              <a:ext cx="1624" cy="914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55" name="Object 14"/>
            <p:cNvGraphicFramePr>
              <a:graphicFrameLocks noChangeAspect="1"/>
            </p:cNvGraphicFramePr>
            <p:nvPr/>
          </p:nvGraphicFramePr>
          <p:xfrm>
            <a:off x="2726733" y="1511509"/>
            <a:ext cx="323850" cy="249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59" name="Equation" r:id="rId13" imgW="164880" imgH="126720" progId="Equation.DSMT4">
                    <p:embed/>
                  </p:oleObj>
                </mc:Choice>
                <mc:Fallback>
                  <p:oleObj name="Equation" r:id="rId13" imgW="164880" imgH="126720" progId="Equation.DSMT4">
                    <p:embed/>
                    <p:pic>
                      <p:nvPicPr>
                        <p:cNvPr id="5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6733" y="1511509"/>
                          <a:ext cx="323850" cy="2490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3021017" y="1930401"/>
            <a:ext cx="1187447" cy="571073"/>
            <a:chOff x="1497016" y="1930400"/>
            <a:chExt cx="1187447" cy="571073"/>
          </a:xfrm>
        </p:grpSpPr>
        <p:cxnSp>
          <p:nvCxnSpPr>
            <p:cNvPr id="3" name="Curved Connector 2"/>
            <p:cNvCxnSpPr>
              <a:cxnSpLocks noChangeShapeType="1"/>
            </p:cNvCxnSpPr>
            <p:nvPr/>
          </p:nvCxnSpPr>
          <p:spPr bwMode="auto">
            <a:xfrm rot="16200000" flipH="1">
              <a:off x="1395732" y="2095392"/>
              <a:ext cx="507365" cy="304798"/>
            </a:xfrm>
            <a:prstGeom prst="curvedConnector3">
              <a:avLst>
                <a:gd name="adj1" fmla="val 50000"/>
              </a:avLst>
            </a:prstGeom>
            <a:noFill/>
            <a:ln w="317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666875" y="1930400"/>
            <a:ext cx="1017588" cy="379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60" name="Equation" r:id="rId15" imgW="749160" imgH="279360" progId="Equation.DSMT4">
                    <p:embed/>
                  </p:oleObj>
                </mc:Choice>
                <mc:Fallback>
                  <p:oleObj name="Equation" r:id="rId15" imgW="749160" imgH="279360" progId="Equation.DSMT4">
                    <p:embed/>
                    <p:pic>
                      <p:nvPicPr>
                        <p:cNvPr id="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6875" y="1930400"/>
                          <a:ext cx="1017588" cy="379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1524000" y="2438253"/>
            <a:ext cx="2733566" cy="1702678"/>
            <a:chOff x="0" y="2438253"/>
            <a:chExt cx="2733566" cy="1702678"/>
          </a:xfrm>
        </p:grpSpPr>
        <p:sp>
          <p:nvSpPr>
            <p:cNvPr id="6" name="Oval 5"/>
            <p:cNvSpPr/>
            <p:nvPr/>
          </p:nvSpPr>
          <p:spPr>
            <a:xfrm>
              <a:off x="0" y="2438253"/>
              <a:ext cx="2733566" cy="592329"/>
            </a:xfrm>
            <a:prstGeom prst="ellipse">
              <a:avLst/>
            </a:prstGeom>
            <a:noFill/>
            <a:ln>
              <a:solidFill>
                <a:srgbClr val="1D12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urved Connector 35"/>
            <p:cNvCxnSpPr>
              <a:cxnSpLocks noChangeShapeType="1"/>
            </p:cNvCxnSpPr>
            <p:nvPr/>
          </p:nvCxnSpPr>
          <p:spPr bwMode="auto">
            <a:xfrm rot="5400000">
              <a:off x="203948" y="3362213"/>
              <a:ext cx="1110350" cy="447086"/>
            </a:xfrm>
            <a:prstGeom prst="curvedConnector3">
              <a:avLst>
                <a:gd name="adj1" fmla="val 50000"/>
              </a:avLst>
            </a:prstGeom>
            <a:noFill/>
            <a:ln w="22225">
              <a:solidFill>
                <a:srgbClr val="1D12FC"/>
              </a:solidFill>
              <a:round/>
              <a:headEnd/>
              <a:tailEnd type="arrow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5301245" y="2421516"/>
            <a:ext cx="4265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400" dirty="0">
                <a:latin typeface="+mj-lt"/>
                <a:cs typeface="Times New Roman" pitchFamily="18" charset="0"/>
              </a:rPr>
              <a:t>Apply oscillating </a:t>
            </a:r>
            <a:r>
              <a:rPr lang="en-US" sz="2400" dirty="0">
                <a:latin typeface="Euclid Math One" panose="05050601010101010101" pitchFamily="18" charset="2"/>
                <a:cs typeface="Times New Roman" pitchFamily="18" charset="0"/>
              </a:rPr>
              <a:t>E</a:t>
            </a:r>
            <a:r>
              <a:rPr lang="en-US" sz="2400" dirty="0">
                <a:latin typeface="+mj-lt"/>
                <a:cs typeface="Times New Roman" pitchFamily="18" charset="0"/>
              </a:rPr>
              <a:t>-field, 1 cycle:</a:t>
            </a:r>
            <a:endParaRPr lang="en-US" sz="2400" b="1" dirty="0">
              <a:latin typeface="+mj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82271" y="802010"/>
            <a:ext cx="668220" cy="67510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30119" y="1487822"/>
            <a:ext cx="881811" cy="67510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30">
            <a:extLst>
              <a:ext uri="{FF2B5EF4-FFF2-40B4-BE49-F238E27FC236}">
                <a16:creationId xmlns:a16="http://schemas.microsoft.com/office/drawing/2014/main" id="{82D58616-9607-482C-992C-9822380D3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554" y="6249616"/>
            <a:ext cx="261226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Nguyen </a:t>
            </a:r>
            <a:r>
              <a:rPr lang="en-US" sz="1600" i="1" dirty="0">
                <a:latin typeface="+mj-lt"/>
              </a:rPr>
              <a:t>et al.</a:t>
            </a:r>
            <a:r>
              <a:rPr lang="en-US" sz="1600" dirty="0">
                <a:latin typeface="+mj-lt"/>
              </a:rPr>
              <a:t>,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PRA </a:t>
            </a:r>
            <a:r>
              <a:rPr lang="en-US" sz="1600" b="1" dirty="0">
                <a:latin typeface="+mj-lt"/>
              </a:rPr>
              <a:t>56</a:t>
            </a:r>
            <a:r>
              <a:rPr lang="en-US" sz="1600" dirty="0">
                <a:latin typeface="+mj-lt"/>
              </a:rPr>
              <a:t>, 3453 (1997)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BA6212C-4D6B-4BF9-B5A4-2C3D278B7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93300" y="2521685"/>
          <a:ext cx="1708290" cy="1190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61" name="Equation" r:id="rId17" imgW="838080" imgH="583920" progId="Equation.DSMT4">
                  <p:embed/>
                </p:oleObj>
              </mc:Choice>
              <mc:Fallback>
                <p:oleObj name="Equation" r:id="rId17" imgW="838080" imgH="5839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BA6212C-4D6B-4BF9-B5A4-2C3D278B7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893300" y="2521685"/>
                        <a:ext cx="1708290" cy="1190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6085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455613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Detecting PV in near-degenerate levels: AC Stark shift</a:t>
            </a:r>
          </a:p>
        </p:txBody>
      </p:sp>
      <p:sp>
        <p:nvSpPr>
          <p:cNvPr id="82947" name="Line 3"/>
          <p:cNvSpPr>
            <a:spLocks noChangeShapeType="1"/>
          </p:cNvSpPr>
          <p:nvPr/>
        </p:nvSpPr>
        <p:spPr bwMode="auto">
          <a:xfrm>
            <a:off x="2290763" y="1947863"/>
            <a:ext cx="18288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48" name="Line 4"/>
          <p:cNvSpPr>
            <a:spLocks noChangeShapeType="1"/>
          </p:cNvSpPr>
          <p:nvPr/>
        </p:nvSpPr>
        <p:spPr bwMode="auto">
          <a:xfrm>
            <a:off x="2298700" y="2708275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78" name="Equation" r:id="rId3" imgW="113956" imgH="215801" progId="Equation.3">
                  <p:embed/>
                </p:oleObj>
              </mc:Choice>
              <mc:Fallback>
                <p:oleObj name="Equation" r:id="rId3" imgW="113956" imgH="215801" progId="Equation.3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062370" y="787941"/>
          <a:ext cx="5141913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79" name="Equation" r:id="rId5" imgW="2514600" imgH="622080" progId="Equation.DSMT4">
                  <p:embed/>
                </p:oleObj>
              </mc:Choice>
              <mc:Fallback>
                <p:oleObj name="Equation" r:id="rId5" imgW="2514600" imgH="622080" progId="Equation.DSMT4">
                  <p:embed/>
                  <p:pic>
                    <p:nvPicPr>
                      <p:cNvPr id="34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370" y="787941"/>
                        <a:ext cx="5141913" cy="148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1602237" y="2477443"/>
            <a:ext cx="6270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+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602237" y="1645593"/>
            <a:ext cx="5212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|</a:t>
            </a:r>
            <a:r>
              <a:rPr lang="en-US" sz="2400" i="1" dirty="0">
                <a:latin typeface="Times New Roman" charset="0"/>
                <a:ea typeface="ＭＳ Ｐゴシック" charset="0"/>
                <a:cs typeface="Arial" charset="0"/>
              </a:rPr>
              <a:t>-</a:t>
            </a:r>
            <a:r>
              <a:rPr lang="en-US" sz="2400" dirty="0">
                <a:latin typeface="Times New Roman" charset="0"/>
                <a:ea typeface="ＭＳ Ｐゴシック" charset="0"/>
                <a:cs typeface="Arial" charset="0"/>
              </a:rPr>
              <a:t>&gt;</a:t>
            </a:r>
          </a:p>
        </p:txBody>
      </p:sp>
      <p:graphicFrame>
        <p:nvGraphicFramePr>
          <p:cNvPr id="34825" name="Object 10"/>
          <p:cNvGraphicFramePr>
            <a:graphicFrameLocks noChangeAspect="1"/>
          </p:cNvGraphicFramePr>
          <p:nvPr/>
        </p:nvGraphicFramePr>
        <p:xfrm>
          <a:off x="6051266" y="2829422"/>
          <a:ext cx="2859290" cy="629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80" name="Equation" r:id="rId7" imgW="1269720" imgH="279360" progId="Equation.DSMT4">
                  <p:embed/>
                </p:oleObj>
              </mc:Choice>
              <mc:Fallback>
                <p:oleObj name="Equation" r:id="rId7" imgW="1269720" imgH="279360" progId="Equation.DSMT4">
                  <p:embed/>
                  <p:pic>
                    <p:nvPicPr>
                      <p:cNvPr id="3482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1266" y="2829422"/>
                        <a:ext cx="2859290" cy="629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23637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265906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295433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3249613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3544888" y="173990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>
            <a:off x="3840430" y="1744281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995416" y="5183608"/>
            <a:ext cx="3672585" cy="1685187"/>
            <a:chOff x="5471415" y="5022107"/>
            <a:chExt cx="3672585" cy="1685187"/>
          </a:xfrm>
        </p:grpSpPr>
        <p:sp>
          <p:nvSpPr>
            <p:cNvPr id="82962" name="Text Box 18"/>
            <p:cNvSpPr txBox="1">
              <a:spLocks noChangeArrowheads="1"/>
            </p:cNvSpPr>
            <p:nvPr/>
          </p:nvSpPr>
          <p:spPr bwMode="auto">
            <a:xfrm>
              <a:off x="7370219" y="5371345"/>
              <a:ext cx="1773781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600" i="1" dirty="0">
                  <a:solidFill>
                    <a:srgbClr val="008000"/>
                  </a:solidFill>
                  <a:latin typeface="+mj-lt"/>
                  <a:ea typeface="ＭＳ Ｐゴシック" charset="0"/>
                  <a:cs typeface="Arial" charset="0"/>
                </a:rPr>
                <a:t>Small </a:t>
              </a:r>
              <a:br>
                <a:rPr lang="en-US" sz="2600" i="1" dirty="0">
                  <a:solidFill>
                    <a:srgbClr val="008000"/>
                  </a:solidFill>
                  <a:latin typeface="+mj-lt"/>
                  <a:ea typeface="ＭＳ Ｐゴシック" charset="0"/>
                  <a:cs typeface="Arial" charset="0"/>
                </a:rPr>
              </a:br>
              <a:r>
                <a:rPr lang="en-US" sz="2600" i="1" dirty="0">
                  <a:solidFill>
                    <a:srgbClr val="008000"/>
                  </a:solidFill>
                  <a:latin typeface="+mj-lt"/>
                  <a:ea typeface="ＭＳ Ｐゴシック" charset="0"/>
                  <a:cs typeface="Arial" charset="0"/>
                </a:rPr>
                <a:t>PV Term </a:t>
              </a:r>
            </a:p>
            <a:p>
              <a:pPr algn="ctr">
                <a:defRPr/>
              </a:pPr>
              <a:r>
                <a:rPr lang="en-US" sz="2600" i="1" dirty="0">
                  <a:solidFill>
                    <a:srgbClr val="008000"/>
                  </a:solidFill>
                  <a:latin typeface="+mj-lt"/>
                  <a:ea typeface="ＭＳ Ｐゴシック" charset="0"/>
                  <a:cs typeface="Arial" charset="0"/>
                </a:rPr>
                <a:t>Odd in </a:t>
              </a:r>
              <a:r>
                <a:rPr lang="en-US" sz="2800" dirty="0">
                  <a:solidFill>
                    <a:srgbClr val="008000"/>
                  </a:solidFill>
                  <a:latin typeface="Euclid Math One" pitchFamily="18" charset="2"/>
                  <a:ea typeface="ＭＳ Ｐゴシック" charset="0"/>
                  <a:cs typeface="Arial" charset="0"/>
                </a:rPr>
                <a:t>E</a:t>
              </a:r>
              <a:r>
                <a:rPr lang="en-US" sz="2800" i="1" baseline="-25000" dirty="0">
                  <a:solidFill>
                    <a:srgbClr val="008000"/>
                  </a:solidFill>
                  <a:latin typeface="Times New Roman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82963" name="Text Box 19"/>
            <p:cNvSpPr txBox="1">
              <a:spLocks noChangeArrowheads="1"/>
            </p:cNvSpPr>
            <p:nvPr/>
          </p:nvSpPr>
          <p:spPr bwMode="auto">
            <a:xfrm>
              <a:off x="5471415" y="5383855"/>
              <a:ext cx="1626727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600" i="1" dirty="0">
                  <a:solidFill>
                    <a:srgbClr val="A50021"/>
                  </a:solidFill>
                  <a:latin typeface="+mj-lt"/>
                  <a:ea typeface="ＭＳ Ｐゴシック" charset="0"/>
                  <a:cs typeface="Arial" charset="0"/>
                </a:rPr>
                <a:t>“Large” </a:t>
              </a:r>
              <a:br>
                <a:rPr lang="en-US" sz="2600" i="1" dirty="0">
                  <a:solidFill>
                    <a:srgbClr val="A50021"/>
                  </a:solidFill>
                  <a:latin typeface="+mj-lt"/>
                  <a:ea typeface="ＭＳ Ｐゴシック" charset="0"/>
                  <a:cs typeface="Arial" charset="0"/>
                </a:rPr>
              </a:br>
              <a:r>
                <a:rPr lang="en-US" sz="2600" i="1" dirty="0">
                  <a:solidFill>
                    <a:srgbClr val="A50021"/>
                  </a:solidFill>
                  <a:latin typeface="+mj-lt"/>
                  <a:ea typeface="ＭＳ Ｐゴシック" charset="0"/>
                  <a:cs typeface="Arial" charset="0"/>
                </a:rPr>
                <a:t>Stark Term</a:t>
              </a:r>
            </a:p>
            <a:p>
              <a:pPr algn="ctr">
                <a:defRPr/>
              </a:pPr>
              <a:r>
                <a:rPr lang="en-US" sz="2600" i="1" dirty="0">
                  <a:solidFill>
                    <a:srgbClr val="A50021"/>
                  </a:solidFill>
                  <a:latin typeface="+mj-lt"/>
                  <a:ea typeface="ＭＳ Ｐゴシック" charset="0"/>
                  <a:cs typeface="Arial" charset="0"/>
                </a:rPr>
                <a:t>Even in </a:t>
              </a:r>
              <a:r>
                <a:rPr lang="en-US" sz="2800" dirty="0">
                  <a:solidFill>
                    <a:srgbClr val="A50021"/>
                  </a:solidFill>
                  <a:latin typeface="Euclid Math One" pitchFamily="18" charset="2"/>
                  <a:ea typeface="ＭＳ Ｐゴシック" charset="0"/>
                  <a:cs typeface="Arial" charset="0"/>
                </a:rPr>
                <a:t>E</a:t>
              </a:r>
              <a:r>
                <a:rPr lang="en-US" sz="2800" i="1" baseline="-25000" dirty="0">
                  <a:solidFill>
                    <a:srgbClr val="A50021"/>
                  </a:solidFill>
                  <a:latin typeface="Times New Roman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82966" name="Line 22"/>
            <p:cNvSpPr>
              <a:spLocks noChangeShapeType="1"/>
            </p:cNvSpPr>
            <p:nvPr/>
          </p:nvSpPr>
          <p:spPr bwMode="auto">
            <a:xfrm flipV="1">
              <a:off x="6188250" y="5022108"/>
              <a:ext cx="25400" cy="442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2967" name="Line 23"/>
            <p:cNvSpPr>
              <a:spLocks noChangeShapeType="1"/>
            </p:cNvSpPr>
            <p:nvPr/>
          </p:nvSpPr>
          <p:spPr bwMode="auto">
            <a:xfrm flipV="1">
              <a:off x="7998145" y="5022107"/>
              <a:ext cx="0" cy="4298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24" name="Oval 14"/>
          <p:cNvSpPr>
            <a:spLocks noChangeArrowheads="1"/>
          </p:cNvSpPr>
          <p:nvPr/>
        </p:nvSpPr>
        <p:spPr bwMode="auto">
          <a:xfrm>
            <a:off x="3259138" y="2522539"/>
            <a:ext cx="133350" cy="136525"/>
          </a:xfrm>
          <a:prstGeom prst="ellips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34840" name="Object 11"/>
          <p:cNvGraphicFramePr>
            <a:graphicFrameLocks noChangeAspect="1"/>
          </p:cNvGraphicFramePr>
          <p:nvPr/>
        </p:nvGraphicFramePr>
        <p:xfrm>
          <a:off x="2363788" y="3974587"/>
          <a:ext cx="7842250" cy="1477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81" name="Equation" r:id="rId9" imgW="3708360" imgH="698400" progId="Equation.DSMT4">
                  <p:embed/>
                </p:oleObj>
              </mc:Choice>
              <mc:Fallback>
                <p:oleObj name="Equation" r:id="rId9" imgW="3708360" imgH="698400" progId="Equation.DSMT4">
                  <p:embed/>
                  <p:pic>
                    <p:nvPicPr>
                      <p:cNvPr id="3484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88" y="3974587"/>
                        <a:ext cx="7842250" cy="1477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2145783" y="5565965"/>
            <a:ext cx="22076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latin typeface="+mj-lt"/>
              </a:rPr>
              <a:t>D.D., S.B. Cahn, </a:t>
            </a:r>
            <a:r>
              <a:rPr lang="en-US" sz="1600" b="1" i="1" dirty="0">
                <a:latin typeface="+mj-lt"/>
              </a:rPr>
              <a:t>et al.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PRL </a:t>
            </a:r>
            <a:r>
              <a:rPr lang="en-US" sz="1600" b="1" dirty="0">
                <a:latin typeface="+mj-lt"/>
              </a:rPr>
              <a:t>100,</a:t>
            </a:r>
            <a:r>
              <a:rPr lang="en-US" sz="1600" dirty="0">
                <a:latin typeface="+mj-lt"/>
              </a:rPr>
              <a:t> 023003 (2008)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92327" y="1963014"/>
            <a:ext cx="744537" cy="741551"/>
            <a:chOff x="3924" y="2262188"/>
            <a:chExt cx="2182783" cy="2333629"/>
          </a:xfrm>
        </p:grpSpPr>
        <p:sp>
          <p:nvSpPr>
            <p:cNvPr id="29" name="Line 11"/>
            <p:cNvSpPr>
              <a:spLocks noChangeShapeType="1"/>
            </p:cNvSpPr>
            <p:nvPr/>
          </p:nvSpPr>
          <p:spPr bwMode="auto">
            <a:xfrm flipV="1">
              <a:off x="958849" y="2262188"/>
              <a:ext cx="4764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flipV="1">
              <a:off x="950914" y="4020302"/>
              <a:ext cx="4761" cy="575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31" name="Object 14"/>
            <p:cNvGraphicFramePr>
              <a:graphicFrameLocks noChangeAspect="1"/>
            </p:cNvGraphicFramePr>
            <p:nvPr/>
          </p:nvGraphicFramePr>
          <p:xfrm>
            <a:off x="3924" y="2782654"/>
            <a:ext cx="2182783" cy="1304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82" name="Equation" r:id="rId11" imgW="431640" imgH="241200" progId="Equation.DSMT4">
                    <p:embed/>
                  </p:oleObj>
                </mc:Choice>
                <mc:Fallback>
                  <p:oleObj name="Equation" r:id="rId11" imgW="431640" imgH="241200" progId="Equation.DSMT4">
                    <p:embed/>
                    <p:pic>
                      <p:nvPicPr>
                        <p:cNvPr id="3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4" y="2782654"/>
                          <a:ext cx="2182783" cy="1304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4035796" y="540178"/>
            <a:ext cx="548640" cy="2182945"/>
            <a:chOff x="2628726" y="546307"/>
            <a:chExt cx="548640" cy="2182945"/>
          </a:xfrm>
        </p:grpSpPr>
        <p:sp>
          <p:nvSpPr>
            <p:cNvPr id="51" name="Line 9"/>
            <p:cNvSpPr>
              <a:spLocks noChangeShapeType="1"/>
            </p:cNvSpPr>
            <p:nvPr/>
          </p:nvSpPr>
          <p:spPr bwMode="auto">
            <a:xfrm>
              <a:off x="2628726" y="548498"/>
              <a:ext cx="548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3" name="Line 11"/>
            <p:cNvSpPr>
              <a:spLocks noChangeShapeType="1"/>
            </p:cNvSpPr>
            <p:nvPr/>
          </p:nvSpPr>
          <p:spPr bwMode="auto">
            <a:xfrm flipV="1">
              <a:off x="2905694" y="546307"/>
              <a:ext cx="1625" cy="914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4" name="Line 12"/>
            <p:cNvSpPr>
              <a:spLocks noChangeShapeType="1"/>
            </p:cNvSpPr>
            <p:nvPr/>
          </p:nvSpPr>
          <p:spPr bwMode="auto">
            <a:xfrm flipV="1">
              <a:off x="2909756" y="1814852"/>
              <a:ext cx="1624" cy="914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graphicFrame>
          <p:nvGraphicFramePr>
            <p:cNvPr id="55" name="Object 14"/>
            <p:cNvGraphicFramePr>
              <a:graphicFrameLocks noChangeAspect="1"/>
            </p:cNvGraphicFramePr>
            <p:nvPr/>
          </p:nvGraphicFramePr>
          <p:xfrm>
            <a:off x="2726733" y="1511509"/>
            <a:ext cx="323850" cy="249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83" name="Equation" r:id="rId13" imgW="164880" imgH="126720" progId="Equation.DSMT4">
                    <p:embed/>
                  </p:oleObj>
                </mc:Choice>
                <mc:Fallback>
                  <p:oleObj name="Equation" r:id="rId13" imgW="164880" imgH="126720" progId="Equation.DSMT4">
                    <p:embed/>
                    <p:pic>
                      <p:nvPicPr>
                        <p:cNvPr id="5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6733" y="1511509"/>
                          <a:ext cx="323850" cy="2490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3021017" y="1930401"/>
            <a:ext cx="1187447" cy="571073"/>
            <a:chOff x="1497016" y="1930400"/>
            <a:chExt cx="1187447" cy="571073"/>
          </a:xfrm>
        </p:grpSpPr>
        <p:cxnSp>
          <p:nvCxnSpPr>
            <p:cNvPr id="3" name="Curved Connector 2"/>
            <p:cNvCxnSpPr>
              <a:cxnSpLocks noChangeShapeType="1"/>
            </p:cNvCxnSpPr>
            <p:nvPr/>
          </p:nvCxnSpPr>
          <p:spPr bwMode="auto">
            <a:xfrm rot="16200000" flipH="1">
              <a:off x="1395732" y="2095392"/>
              <a:ext cx="507365" cy="304798"/>
            </a:xfrm>
            <a:prstGeom prst="curvedConnector3">
              <a:avLst>
                <a:gd name="adj1" fmla="val 50000"/>
              </a:avLst>
            </a:prstGeom>
            <a:noFill/>
            <a:ln w="317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666875" y="1930400"/>
            <a:ext cx="1017588" cy="379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84" name="Equation" r:id="rId15" imgW="749160" imgH="279360" progId="Equation.DSMT4">
                    <p:embed/>
                  </p:oleObj>
                </mc:Choice>
                <mc:Fallback>
                  <p:oleObj name="Equation" r:id="rId15" imgW="749160" imgH="279360" progId="Equation.DSMT4">
                    <p:embed/>
                    <p:pic>
                      <p:nvPicPr>
                        <p:cNvPr id="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6875" y="1930400"/>
                          <a:ext cx="1017588" cy="379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1524000" y="2438253"/>
            <a:ext cx="2733566" cy="1702678"/>
            <a:chOff x="0" y="2438253"/>
            <a:chExt cx="2733566" cy="1702678"/>
          </a:xfrm>
        </p:grpSpPr>
        <p:sp>
          <p:nvSpPr>
            <p:cNvPr id="6" name="Oval 5"/>
            <p:cNvSpPr/>
            <p:nvPr/>
          </p:nvSpPr>
          <p:spPr>
            <a:xfrm>
              <a:off x="0" y="2438253"/>
              <a:ext cx="2733566" cy="592329"/>
            </a:xfrm>
            <a:prstGeom prst="ellipse">
              <a:avLst/>
            </a:prstGeom>
            <a:noFill/>
            <a:ln>
              <a:solidFill>
                <a:srgbClr val="1D12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urved Connector 35"/>
            <p:cNvCxnSpPr>
              <a:cxnSpLocks noChangeShapeType="1"/>
            </p:cNvCxnSpPr>
            <p:nvPr/>
          </p:nvCxnSpPr>
          <p:spPr bwMode="auto">
            <a:xfrm rot="5400000">
              <a:off x="203948" y="3362213"/>
              <a:ext cx="1110350" cy="447086"/>
            </a:xfrm>
            <a:prstGeom prst="curvedConnector3">
              <a:avLst>
                <a:gd name="adj1" fmla="val 50000"/>
              </a:avLst>
            </a:prstGeom>
            <a:noFill/>
            <a:ln w="22225">
              <a:solidFill>
                <a:srgbClr val="1D12FC"/>
              </a:solidFill>
              <a:round/>
              <a:headEnd/>
              <a:tailEnd type="arrow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5301245" y="2421516"/>
            <a:ext cx="4265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400" dirty="0">
                <a:latin typeface="+mj-lt"/>
                <a:cs typeface="Times New Roman" pitchFamily="18" charset="0"/>
              </a:rPr>
              <a:t>Apply oscillating </a:t>
            </a:r>
            <a:r>
              <a:rPr lang="en-US" sz="2400" dirty="0">
                <a:latin typeface="Euclid Math One" panose="05050601010101010101" pitchFamily="18" charset="2"/>
                <a:cs typeface="Times New Roman" pitchFamily="18" charset="0"/>
              </a:rPr>
              <a:t>E</a:t>
            </a:r>
            <a:r>
              <a:rPr lang="en-US" sz="2400" dirty="0">
                <a:latin typeface="+mj-lt"/>
                <a:cs typeface="Times New Roman" pitchFamily="18" charset="0"/>
              </a:rPr>
              <a:t>-field, 1 cycle:</a:t>
            </a:r>
            <a:endParaRPr lang="en-US" sz="2400" b="1" dirty="0">
              <a:latin typeface="+mj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82271" y="802010"/>
            <a:ext cx="668220" cy="67510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30119" y="1487822"/>
            <a:ext cx="881811" cy="67510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30">
            <a:extLst>
              <a:ext uri="{FF2B5EF4-FFF2-40B4-BE49-F238E27FC236}">
                <a16:creationId xmlns:a16="http://schemas.microsoft.com/office/drawing/2014/main" id="{82D58616-9607-482C-992C-9822380D3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554" y="6249616"/>
            <a:ext cx="261226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Nguyen </a:t>
            </a:r>
            <a:r>
              <a:rPr lang="en-US" sz="1600" i="1" dirty="0">
                <a:latin typeface="+mj-lt"/>
              </a:rPr>
              <a:t>et al.</a:t>
            </a:r>
            <a:r>
              <a:rPr lang="en-US" sz="1600" dirty="0">
                <a:latin typeface="+mj-lt"/>
              </a:rPr>
              <a:t>,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PRA </a:t>
            </a:r>
            <a:r>
              <a:rPr lang="en-US" sz="1600" b="1" dirty="0">
                <a:latin typeface="+mj-lt"/>
              </a:rPr>
              <a:t>56</a:t>
            </a:r>
            <a:r>
              <a:rPr lang="en-US" sz="1600" dirty="0">
                <a:latin typeface="+mj-lt"/>
              </a:rPr>
              <a:t>, 3453 (1997)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BA6212C-4D6B-4BF9-B5A4-2C3D278B7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93300" y="2521685"/>
          <a:ext cx="1708290" cy="1190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85" name="Equation" r:id="rId17" imgW="838080" imgH="583920" progId="Equation.DSMT4">
                  <p:embed/>
                </p:oleObj>
              </mc:Choice>
              <mc:Fallback>
                <p:oleObj name="Equation" r:id="rId17" imgW="838080" imgH="5839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BA6212C-4D6B-4BF9-B5A4-2C3D278B7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893300" y="2521685"/>
                        <a:ext cx="1708290" cy="1190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28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823"/>
            <a:ext cx="9144000" cy="455613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Signal, Asymmetry, Sensitivity</a:t>
            </a:r>
          </a:p>
        </p:txBody>
      </p:sp>
      <p:graphicFrame>
        <p:nvGraphicFramePr>
          <p:cNvPr id="35845" name="Object 11"/>
          <p:cNvGraphicFramePr>
            <a:graphicFrameLocks noChangeAspect="1"/>
          </p:cNvGraphicFramePr>
          <p:nvPr/>
        </p:nvGraphicFramePr>
        <p:xfrm>
          <a:off x="1971679" y="585788"/>
          <a:ext cx="7956749" cy="1675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60" name="Equation" r:id="rId3" imgW="4520880" imgH="952200" progId="Equation.DSMT4">
                  <p:embed/>
                </p:oleObj>
              </mc:Choice>
              <mc:Fallback>
                <p:oleObj name="Equation" r:id="rId3" imgW="4520880" imgH="952200" progId="Equation.DSMT4">
                  <p:embed/>
                  <p:pic>
                    <p:nvPicPr>
                      <p:cNvPr id="3584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679" y="585788"/>
                        <a:ext cx="7956749" cy="1675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56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823"/>
            <a:ext cx="9144000" cy="455613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Signal, Asymmetry, Sensitivity</a:t>
            </a: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62" name="Equation" r:id="rId3" imgW="113956" imgH="215801" progId="Equation.3">
                  <p:embed/>
                </p:oleObj>
              </mc:Choice>
              <mc:Fallback>
                <p:oleObj name="Equation" r:id="rId3" imgW="113956" imgH="215801" progId="Equation.3">
                  <p:embed/>
                  <p:pic>
                    <p:nvPicPr>
                      <p:cNvPr id="3584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11"/>
          <p:cNvGraphicFramePr>
            <a:graphicFrameLocks noChangeAspect="1"/>
          </p:cNvGraphicFramePr>
          <p:nvPr/>
        </p:nvGraphicFramePr>
        <p:xfrm>
          <a:off x="1971679" y="585788"/>
          <a:ext cx="7956749" cy="1675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63" name="Equation" r:id="rId5" imgW="4520880" imgH="952200" progId="Equation.DSMT4">
                  <p:embed/>
                </p:oleObj>
              </mc:Choice>
              <mc:Fallback>
                <p:oleObj name="Equation" r:id="rId5" imgW="4520880" imgH="952200" progId="Equation.DSMT4">
                  <p:embed/>
                  <p:pic>
                    <p:nvPicPr>
                      <p:cNvPr id="3584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679" y="585788"/>
                        <a:ext cx="7956749" cy="1675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11"/>
          <p:cNvGraphicFramePr>
            <a:graphicFrameLocks noChangeAspect="1"/>
          </p:cNvGraphicFramePr>
          <p:nvPr/>
        </p:nvGraphicFramePr>
        <p:xfrm>
          <a:off x="2176167" y="2661091"/>
          <a:ext cx="7839666" cy="136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64" name="Equation" r:id="rId7" imgW="4584600" imgH="799920" progId="Equation.DSMT4">
                  <p:embed/>
                </p:oleObj>
              </mc:Choice>
              <mc:Fallback>
                <p:oleObj name="Equation" r:id="rId7" imgW="4584600" imgH="799920" progId="Equation.DSMT4">
                  <p:embed/>
                  <p:pic>
                    <p:nvPicPr>
                      <p:cNvPr id="358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167" y="2661091"/>
                        <a:ext cx="7839666" cy="136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9330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823"/>
            <a:ext cx="9144000" cy="455613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Signal, Asymmetry, Sensitivity</a:t>
            </a: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10" name="Equation" r:id="rId3" imgW="113956" imgH="215801" progId="Equation.3">
                  <p:embed/>
                </p:oleObj>
              </mc:Choice>
              <mc:Fallback>
                <p:oleObj name="Equation" r:id="rId3" imgW="113956" imgH="215801" progId="Equation.3">
                  <p:embed/>
                  <p:pic>
                    <p:nvPicPr>
                      <p:cNvPr id="3584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11"/>
          <p:cNvGraphicFramePr>
            <a:graphicFrameLocks noChangeAspect="1"/>
          </p:cNvGraphicFramePr>
          <p:nvPr/>
        </p:nvGraphicFramePr>
        <p:xfrm>
          <a:off x="1971679" y="585788"/>
          <a:ext cx="7956749" cy="1675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11" name="Equation" r:id="rId5" imgW="4520880" imgH="952200" progId="Equation.DSMT4">
                  <p:embed/>
                </p:oleObj>
              </mc:Choice>
              <mc:Fallback>
                <p:oleObj name="Equation" r:id="rId5" imgW="4520880" imgH="952200" progId="Equation.DSMT4">
                  <p:embed/>
                  <p:pic>
                    <p:nvPicPr>
                      <p:cNvPr id="3584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679" y="585788"/>
                        <a:ext cx="7956749" cy="1675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11"/>
          <p:cNvGraphicFramePr>
            <a:graphicFrameLocks noChangeAspect="1"/>
          </p:cNvGraphicFramePr>
          <p:nvPr/>
        </p:nvGraphicFramePr>
        <p:xfrm>
          <a:off x="2176167" y="2661091"/>
          <a:ext cx="7839666" cy="136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12" name="Equation" r:id="rId7" imgW="4584600" imgH="799920" progId="Equation.DSMT4">
                  <p:embed/>
                </p:oleObj>
              </mc:Choice>
              <mc:Fallback>
                <p:oleObj name="Equation" r:id="rId7" imgW="4584600" imgH="799920" progId="Equation.DSMT4">
                  <p:embed/>
                  <p:pic>
                    <p:nvPicPr>
                      <p:cNvPr id="3584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167" y="2661091"/>
                        <a:ext cx="7839666" cy="136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2855660" y="4445536"/>
          <a:ext cx="2958448" cy="1449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13" name="Equation" r:id="rId9" imgW="1269720" imgH="622080" progId="Equation.DSMT4">
                  <p:embed/>
                </p:oleObj>
              </mc:Choice>
              <mc:Fallback>
                <p:oleObj name="Equation" r:id="rId9" imgW="1269720" imgH="622080" progId="Equation.DSMT4">
                  <p:embed/>
                  <p:pic>
                    <p:nvPicPr>
                      <p:cNvPr id="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660" y="4445536"/>
                        <a:ext cx="2958448" cy="14494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5530247" y="4770560"/>
            <a:ext cx="3954470" cy="832804"/>
            <a:chOff x="3966330" y="5113458"/>
            <a:chExt cx="3845016" cy="832804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/>
          </p:nvGraphicFramePr>
          <p:xfrm>
            <a:off x="4742723" y="5113458"/>
            <a:ext cx="3068623" cy="781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614" name="Equation" r:id="rId11" imgW="1384200" imgH="342720" progId="Equation.DSMT4">
                    <p:embed/>
                  </p:oleObj>
                </mc:Choice>
                <mc:Fallback>
                  <p:oleObj name="Equation" r:id="rId11" imgW="1384200" imgH="342720" progId="Equation.DSMT4">
                    <p:embed/>
                    <p:pic>
                      <p:nvPicPr>
                        <p:cNvPr id="2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2723" y="5113458"/>
                          <a:ext cx="3068623" cy="781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H="1">
              <a:off x="3966330" y="5720316"/>
              <a:ext cx="776393" cy="22594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E7E8C3-A9E7-4E04-A9C0-E3E28F6369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6325" y="6015038"/>
          <a:ext cx="100425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15" name="Equation" r:id="rId13" imgW="5549760" imgH="215640" progId="Equation.DSMT4">
                  <p:embed/>
                </p:oleObj>
              </mc:Choice>
              <mc:Fallback>
                <p:oleObj name="Equation" r:id="rId13" imgW="5549760" imgH="2156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AE7E8C3-A9E7-4E04-A9C0-E3E28F6369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76325" y="6015038"/>
                        <a:ext cx="100425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EB6E420-0A88-4CFD-AC06-1FBA8A7F23AA}"/>
              </a:ext>
            </a:extLst>
          </p:cNvPr>
          <p:cNvSpPr txBox="1"/>
          <p:nvPr/>
        </p:nvSpPr>
        <p:spPr>
          <a:xfrm>
            <a:off x="2619842" y="6405484"/>
            <a:ext cx="3194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+mj-lt"/>
              </a:rPr>
              <a:t>N. </a:t>
            </a:r>
            <a:r>
              <a:rPr lang="en-US" dirty="0">
                <a:latin typeface="+mj-lt"/>
              </a:rPr>
              <a:t>Fortson, PRL </a:t>
            </a:r>
            <a:r>
              <a:rPr lang="en-US" b="1" i="0" dirty="0">
                <a:effectLst/>
                <a:latin typeface="+mj-lt"/>
              </a:rPr>
              <a:t>70</a:t>
            </a:r>
            <a:r>
              <a:rPr lang="en-US" b="0" i="0" dirty="0">
                <a:effectLst/>
                <a:latin typeface="+mj-lt"/>
              </a:rPr>
              <a:t>, 2383 (1993)</a:t>
            </a:r>
          </a:p>
        </p:txBody>
      </p:sp>
    </p:spTree>
    <p:extLst>
      <p:ext uri="{BB962C8B-B14F-4D97-AF65-F5344CB8AC3E}">
        <p14:creationId xmlns:p14="http://schemas.microsoft.com/office/powerpoint/2010/main" val="2328535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358656"/>
              </p:ext>
            </p:extLst>
          </p:nvPr>
        </p:nvGraphicFramePr>
        <p:xfrm>
          <a:off x="2919168" y="3120928"/>
          <a:ext cx="5756275" cy="372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66" name="Worksheet" r:id="rId3" imgW="6524833" imgH="4715022" progId="Excel.Sheet.8">
                  <p:embed/>
                </p:oleObj>
              </mc:Choice>
              <mc:Fallback>
                <p:oleObj name="Worksheet" r:id="rId3" imgW="6524833" imgH="4715022" progId="Excel.Sheet.8">
                  <p:embed/>
                  <p:pic>
                    <p:nvPicPr>
                      <p:cNvPr id="1126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t="4210" b="6316"/>
                      <a:stretch>
                        <a:fillRect/>
                      </a:stretch>
                    </p:blipFill>
                    <p:spPr bwMode="auto">
                      <a:xfrm>
                        <a:off x="2919168" y="3120928"/>
                        <a:ext cx="5756275" cy="372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463442"/>
          </a:xfrm>
        </p:spPr>
        <p:txBody>
          <a:bodyPr>
            <a:noAutofit/>
          </a:bodyPr>
          <a:lstStyle/>
          <a:p>
            <a:pPr eaLnBrk="1" hangingPunct="1"/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Properties of NSD-PV asymmetry: example with </a:t>
            </a:r>
            <a:r>
              <a:rPr lang="en-US" sz="3000" b="1" baseline="30000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137</a:t>
            </a: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BaF</a:t>
            </a:r>
          </a:p>
        </p:txBody>
      </p:sp>
      <p:sp>
        <p:nvSpPr>
          <p:cNvPr id="11271" name="Text Box 22"/>
          <p:cNvSpPr txBox="1">
            <a:spLocks noChangeArrowheads="1"/>
          </p:cNvSpPr>
          <p:nvPr/>
        </p:nvSpPr>
        <p:spPr bwMode="auto">
          <a:xfrm>
            <a:off x="2205632" y="882233"/>
            <a:ext cx="3814955" cy="194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Aft>
                <a:spcPct val="500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Typical numbers for </a:t>
            </a:r>
            <a:r>
              <a:rPr lang="en-US" sz="2000" baseline="30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137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BaF: </a:t>
            </a:r>
          </a:p>
          <a:p>
            <a:pPr algn="ctr">
              <a:spcAft>
                <a:spcPct val="5000"/>
              </a:spcAft>
              <a:defRPr/>
            </a:pP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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400" baseline="-250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~ 1/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~ 2 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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1 kHz</a:t>
            </a:r>
          </a:p>
          <a:p>
            <a:pPr lvl="0" algn="ctr">
              <a:spcAft>
                <a:spcPct val="5000"/>
              </a:spcAft>
            </a:pP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 = 2 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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100 kHz</a:t>
            </a:r>
          </a:p>
          <a:p>
            <a:pPr algn="ctr">
              <a:spcAft>
                <a:spcPct val="5000"/>
              </a:spcAft>
              <a:defRPr/>
            </a:pP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dE</a:t>
            </a:r>
            <a:r>
              <a:rPr lang="en-US" sz="2400" i="1" baseline="-25000" dirty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/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 =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0.1</a:t>
            </a:r>
          </a:p>
          <a:p>
            <a:pPr lvl="0" algn="ctr">
              <a:spcAft>
                <a:spcPct val="5000"/>
              </a:spcAft>
            </a:pP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W =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2 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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5 Hz</a:t>
            </a:r>
          </a:p>
        </p:txBody>
      </p:sp>
      <p:sp>
        <p:nvSpPr>
          <p:cNvPr id="11275" name="Text Box 27"/>
          <p:cNvSpPr txBox="1">
            <a:spLocks noChangeArrowheads="1"/>
          </p:cNvSpPr>
          <p:nvPr/>
        </p:nvSpPr>
        <p:spPr bwMode="auto">
          <a:xfrm>
            <a:off x="6377956" y="4666066"/>
            <a:ext cx="279595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 to </a:t>
            </a:r>
          </a:p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~8% asymmetry</a:t>
            </a:r>
          </a:p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expected for </a:t>
            </a:r>
            <a:r>
              <a:rPr lang="en-US" b="1" baseline="30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137</a:t>
            </a: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BaF;</a:t>
            </a:r>
          </a:p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~1% typical</a:t>
            </a:r>
          </a:p>
        </p:txBody>
      </p:sp>
      <p:graphicFrame>
        <p:nvGraphicFramePr>
          <p:cNvPr id="11269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543301"/>
              </p:ext>
            </p:extLst>
          </p:nvPr>
        </p:nvGraphicFramePr>
        <p:xfrm>
          <a:off x="8675443" y="1591769"/>
          <a:ext cx="2846388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67" name="Equation" r:id="rId5" imgW="1104840" imgH="469800" progId="Equation.DSMT4">
                  <p:embed/>
                </p:oleObj>
              </mc:Choice>
              <mc:Fallback>
                <p:oleObj name="Equation" r:id="rId5" imgW="1104840" imgH="469800" progId="Equation.DSMT4">
                  <p:embed/>
                  <p:pic>
                    <p:nvPicPr>
                      <p:cNvPr id="11269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5443" y="1591769"/>
                        <a:ext cx="2846388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1524000" y="69220"/>
            <a:ext cx="21993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en-US" sz="110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</a:rPr>
              <a:t> 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1524000" y="370359"/>
            <a:ext cx="2135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en-US" sz="90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1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2533"/>
            <a:ext cx="12192000" cy="748448"/>
          </a:xfrm>
        </p:spPr>
        <p:txBody>
          <a:bodyPr>
            <a:noAutofit/>
          </a:bodyPr>
          <a:lstStyle/>
          <a:p>
            <a:pPr eaLnBrk="1" hangingPunct="1"/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Purely h</a:t>
            </a:r>
            <a:r>
              <a:rPr lang="en-US" sz="3000" b="1" dirty="0">
                <a:solidFill>
                  <a:srgbClr val="2D2DB9"/>
                </a:solidFill>
                <a:latin typeface="+mn-lt"/>
              </a:rPr>
              <a:t>adronic PV in nucleus induces nuclear spin helix = anapole moment </a:t>
            </a:r>
          </a:p>
        </p:txBody>
      </p:sp>
      <p:sp>
        <p:nvSpPr>
          <p:cNvPr id="6154" name="Rectangle 62"/>
          <p:cNvSpPr>
            <a:spLocks noChangeArrowheads="1"/>
          </p:cNvSpPr>
          <p:nvPr/>
        </p:nvSpPr>
        <p:spPr bwMode="auto">
          <a:xfrm>
            <a:off x="4329113" y="295275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56" name="Text Box 69"/>
          <p:cNvSpPr txBox="1">
            <a:spLocks noChangeArrowheads="1"/>
          </p:cNvSpPr>
          <p:nvPr/>
        </p:nvSpPr>
        <p:spPr bwMode="auto">
          <a:xfrm>
            <a:off x="4484409" y="1177887"/>
            <a:ext cx="214513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Verdana" pitchFamily="34" charset="0"/>
              </a:rPr>
              <a:t>nucleon spin tilted </a:t>
            </a:r>
          </a:p>
          <a:p>
            <a:pPr algn="ctr"/>
            <a:r>
              <a:rPr lang="en-US" sz="1600" dirty="0">
                <a:latin typeface="Verdana" pitchFamily="34" charset="0"/>
              </a:rPr>
              <a:t>along momentum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448425" y="911225"/>
            <a:ext cx="4110038" cy="5888038"/>
            <a:chOff x="4924425" y="911225"/>
            <a:chExt cx="4110038" cy="5888038"/>
          </a:xfrm>
        </p:grpSpPr>
        <p:grpSp>
          <p:nvGrpSpPr>
            <p:cNvPr id="6150" name="Group 43"/>
            <p:cNvGrpSpPr>
              <a:grpSpLocks/>
            </p:cNvGrpSpPr>
            <p:nvPr/>
          </p:nvGrpSpPr>
          <p:grpSpPr bwMode="auto">
            <a:xfrm>
              <a:off x="5686425" y="911225"/>
              <a:ext cx="3276600" cy="2108200"/>
              <a:chOff x="0" y="0"/>
              <a:chExt cx="20000" cy="20000"/>
            </a:xfrm>
          </p:grpSpPr>
          <p:sp>
            <p:nvSpPr>
              <p:cNvPr id="6160" name="Oval 44"/>
              <p:cNvSpPr>
                <a:spLocks noChangeArrowheads="1"/>
              </p:cNvSpPr>
              <p:nvPr/>
            </p:nvSpPr>
            <p:spPr bwMode="auto">
              <a:xfrm>
                <a:off x="907" y="1500"/>
                <a:ext cx="18143" cy="17114"/>
              </a:xfrm>
              <a:prstGeom prst="ellips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61" name="Group 45"/>
              <p:cNvGrpSpPr>
                <a:grpSpLocks/>
              </p:cNvGrpSpPr>
              <p:nvPr/>
            </p:nvGrpSpPr>
            <p:grpSpPr bwMode="auto">
              <a:xfrm>
                <a:off x="9104" y="17048"/>
                <a:ext cx="1438" cy="2952"/>
                <a:chOff x="0" y="-1"/>
                <a:chExt cx="20000" cy="20001"/>
              </a:xfrm>
            </p:grpSpPr>
            <p:sp>
              <p:nvSpPr>
                <p:cNvPr id="6171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821" y="10081"/>
                  <a:ext cx="19179" cy="9919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72" name="Line 47"/>
                <p:cNvSpPr>
                  <a:spLocks noChangeShapeType="1"/>
                </p:cNvSpPr>
                <p:nvPr/>
              </p:nvSpPr>
              <p:spPr bwMode="auto">
                <a:xfrm>
                  <a:off x="0" y="-1"/>
                  <a:ext cx="19193" cy="9919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62" name="Group 48"/>
              <p:cNvGrpSpPr>
                <a:grpSpLocks/>
              </p:cNvGrpSpPr>
              <p:nvPr/>
            </p:nvGrpSpPr>
            <p:grpSpPr bwMode="auto">
              <a:xfrm>
                <a:off x="9143" y="0"/>
                <a:ext cx="1438" cy="2952"/>
                <a:chOff x="0" y="-1"/>
                <a:chExt cx="20000" cy="20001"/>
              </a:xfrm>
            </p:grpSpPr>
            <p:sp>
              <p:nvSpPr>
                <p:cNvPr id="6169" name="Line 49"/>
                <p:cNvSpPr>
                  <a:spLocks noChangeShapeType="1"/>
                </p:cNvSpPr>
                <p:nvPr/>
              </p:nvSpPr>
              <p:spPr bwMode="auto">
                <a:xfrm flipH="1" flipV="1">
                  <a:off x="0" y="10081"/>
                  <a:ext cx="19193" cy="9919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70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807" y="-1"/>
                  <a:ext cx="19193" cy="9919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63" name="Group 51"/>
              <p:cNvGrpSpPr>
                <a:grpSpLocks/>
              </p:cNvGrpSpPr>
              <p:nvPr/>
            </p:nvGrpSpPr>
            <p:grpSpPr bwMode="auto">
              <a:xfrm>
                <a:off x="18101" y="9151"/>
                <a:ext cx="1899" cy="2235"/>
                <a:chOff x="11" y="0"/>
                <a:chExt cx="19988" cy="20000"/>
              </a:xfrm>
            </p:grpSpPr>
            <p:sp>
              <p:nvSpPr>
                <p:cNvPr id="6167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11" y="0"/>
                  <a:ext cx="9915" cy="19186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8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10084" y="805"/>
                  <a:ext cx="9915" cy="19195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64" name="Group 54"/>
              <p:cNvGrpSpPr>
                <a:grpSpLocks/>
              </p:cNvGrpSpPr>
              <p:nvPr/>
            </p:nvGrpSpPr>
            <p:grpSpPr bwMode="auto">
              <a:xfrm>
                <a:off x="0" y="8307"/>
                <a:ext cx="1899" cy="2235"/>
                <a:chOff x="0" y="0"/>
                <a:chExt cx="20000" cy="20000"/>
              </a:xfrm>
            </p:grpSpPr>
            <p:sp>
              <p:nvSpPr>
                <p:cNvPr id="6165" name="Line 55"/>
                <p:cNvSpPr>
                  <a:spLocks noChangeShapeType="1"/>
                </p:cNvSpPr>
                <p:nvPr/>
              </p:nvSpPr>
              <p:spPr bwMode="auto">
                <a:xfrm>
                  <a:off x="0" y="814"/>
                  <a:ext cx="9921" cy="19186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6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10079" y="0"/>
                  <a:ext cx="9921" cy="19195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aphicFrame>
          <p:nvGraphicFramePr>
            <p:cNvPr id="6146" name="Object 57"/>
            <p:cNvGraphicFramePr>
              <a:graphicFrameLocks noChangeAspect="1"/>
            </p:cNvGraphicFramePr>
            <p:nvPr/>
          </p:nvGraphicFramePr>
          <p:xfrm>
            <a:off x="4937125" y="3417888"/>
            <a:ext cx="4019550" cy="3381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38" r:id="rId3" imgW="5919216" imgH="4724400" progId="Word.Document.8">
                    <p:embed/>
                  </p:oleObj>
                </mc:Choice>
                <mc:Fallback>
                  <p:oleObj r:id="rId3" imgW="5919216" imgH="4724400" progId="Word.Document.8">
                    <p:embed/>
                    <p:pic>
                      <p:nvPicPr>
                        <p:cNvPr id="6146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5448" t="11613" r="16992" b="17419"/>
                        <a:stretch>
                          <a:fillRect/>
                        </a:stretch>
                      </p:blipFill>
                      <p:spPr bwMode="auto">
                        <a:xfrm>
                          <a:off x="4937125" y="3417888"/>
                          <a:ext cx="4019550" cy="3381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1" name="Text Box 58"/>
            <p:cNvSpPr txBox="1">
              <a:spLocks noChangeArrowheads="1"/>
            </p:cNvSpPr>
            <p:nvPr/>
          </p:nvSpPr>
          <p:spPr bwMode="auto">
            <a:xfrm>
              <a:off x="4924425" y="2790825"/>
              <a:ext cx="723275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7200" dirty="0"/>
                <a:t>=</a:t>
              </a:r>
            </a:p>
          </p:txBody>
        </p:sp>
        <p:sp>
          <p:nvSpPr>
            <p:cNvPr id="6152" name="Text Box 59"/>
            <p:cNvSpPr txBox="1">
              <a:spLocks noChangeArrowheads="1"/>
            </p:cNvSpPr>
            <p:nvPr/>
          </p:nvSpPr>
          <p:spPr bwMode="auto">
            <a:xfrm>
              <a:off x="6959600" y="2768600"/>
              <a:ext cx="723275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7200" dirty="0"/>
                <a:t>+</a:t>
              </a:r>
            </a:p>
          </p:txBody>
        </p:sp>
        <p:sp>
          <p:nvSpPr>
            <p:cNvPr id="6158" name="Text Box 71"/>
            <p:cNvSpPr txBox="1">
              <a:spLocks noChangeArrowheads="1"/>
            </p:cNvSpPr>
            <p:nvPr/>
          </p:nvSpPr>
          <p:spPr bwMode="auto">
            <a:xfrm>
              <a:off x="6680200" y="1897063"/>
              <a:ext cx="1458913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CC"/>
                  </a:solidFill>
                  <a:latin typeface="Verdana" pitchFamily="34" charset="0"/>
                </a:rPr>
                <a:t>Current loop</a:t>
              </a:r>
            </a:p>
            <a:p>
              <a:pPr algn="ctr"/>
              <a:r>
                <a:rPr lang="en-US" sz="1600" dirty="0">
                  <a:solidFill>
                    <a:srgbClr val="0000CC"/>
                  </a:solidFill>
                  <a:latin typeface="Verdana" pitchFamily="34" charset="0"/>
                </a:rPr>
                <a:t>(dipole)</a:t>
              </a:r>
            </a:p>
          </p:txBody>
        </p:sp>
        <p:sp>
          <p:nvSpPr>
            <p:cNvPr id="6159" name="Text Box 72"/>
            <p:cNvSpPr txBox="1">
              <a:spLocks noChangeArrowheads="1"/>
            </p:cNvSpPr>
            <p:nvPr/>
          </p:nvSpPr>
          <p:spPr bwMode="auto">
            <a:xfrm>
              <a:off x="7524750" y="3238500"/>
              <a:ext cx="1509713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>
                  <a:latin typeface="Verdana" pitchFamily="34" charset="0"/>
                </a:rPr>
                <a:t>Current helix</a:t>
              </a:r>
            </a:p>
            <a:p>
              <a:pPr algn="ctr"/>
              <a:r>
                <a:rPr lang="en-US" sz="1600">
                  <a:latin typeface="Verdana" pitchFamily="34" charset="0"/>
                </a:rPr>
                <a:t>(anapole)</a:t>
              </a:r>
            </a:p>
          </p:txBody>
        </p:sp>
      </p:grpSp>
      <p:graphicFrame>
        <p:nvGraphicFramePr>
          <p:cNvPr id="6210" name="Object 36"/>
          <p:cNvGraphicFramePr>
            <a:graphicFrameLocks noChangeAspect="1"/>
          </p:cNvGraphicFramePr>
          <p:nvPr/>
        </p:nvGraphicFramePr>
        <p:xfrm>
          <a:off x="1544343" y="1180806"/>
          <a:ext cx="29765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39" name="Equation" r:id="rId5" imgW="1130040" imgH="203040" progId="Equation.DSMT4">
                  <p:embed/>
                </p:oleObj>
              </mc:Choice>
              <mc:Fallback>
                <p:oleObj name="Equation" r:id="rId5" imgW="1130040" imgH="203040" progId="Equation.DSMT4">
                  <p:embed/>
                  <p:pic>
                    <p:nvPicPr>
                      <p:cNvPr id="621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343" y="1180806"/>
                        <a:ext cx="2976563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763" y="1714745"/>
            <a:ext cx="4159183" cy="31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4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7900" y="50801"/>
            <a:ext cx="7772400" cy="614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ZOMBIES experimental schematic</a:t>
            </a:r>
          </a:p>
        </p:txBody>
      </p:sp>
      <p:sp>
        <p:nvSpPr>
          <p:cNvPr id="116" name="Rectangle 94" descr="30%"/>
          <p:cNvSpPr>
            <a:spLocks noChangeAspect="1" noChangeArrowheads="1"/>
          </p:cNvSpPr>
          <p:nvPr/>
        </p:nvSpPr>
        <p:spPr bwMode="auto">
          <a:xfrm>
            <a:off x="2883555" y="977355"/>
            <a:ext cx="5621445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Superconducting Magnet</a:t>
            </a:r>
          </a:p>
        </p:txBody>
      </p:sp>
      <p:sp>
        <p:nvSpPr>
          <p:cNvPr id="118" name="Line 118"/>
          <p:cNvSpPr>
            <a:spLocks noChangeAspect="1" noChangeShapeType="1"/>
          </p:cNvSpPr>
          <p:nvPr/>
        </p:nvSpPr>
        <p:spPr bwMode="auto">
          <a:xfrm>
            <a:off x="5044153" y="1721915"/>
            <a:ext cx="1320460" cy="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95" descr="30%"/>
          <p:cNvSpPr>
            <a:spLocks noChangeAspect="1" noChangeArrowheads="1"/>
          </p:cNvSpPr>
          <p:nvPr/>
        </p:nvSpPr>
        <p:spPr bwMode="auto">
          <a:xfrm>
            <a:off x="2889830" y="3235380"/>
            <a:ext cx="5579194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1" name="Text Box 187"/>
          <p:cNvSpPr txBox="1">
            <a:spLocks noChangeAspect="1" noChangeArrowheads="1"/>
          </p:cNvSpPr>
          <p:nvPr/>
        </p:nvSpPr>
        <p:spPr bwMode="auto">
          <a:xfrm>
            <a:off x="3405747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(2)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2" name="Text Box 188"/>
          <p:cNvSpPr txBox="1">
            <a:spLocks noChangeAspect="1" noChangeArrowheads="1"/>
          </p:cNvSpPr>
          <p:nvPr/>
        </p:nvSpPr>
        <p:spPr bwMode="auto">
          <a:xfrm>
            <a:off x="4565624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(3)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4" name="Text Box 189"/>
          <p:cNvSpPr txBox="1">
            <a:spLocks noChangeAspect="1" noChangeArrowheads="1"/>
          </p:cNvSpPr>
          <p:nvPr/>
        </p:nvSpPr>
        <p:spPr bwMode="auto">
          <a:xfrm>
            <a:off x="2611449" y="1674828"/>
            <a:ext cx="1228564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" pitchFamily="34" charset="0"/>
              </a:rPr>
              <a:t>Electrodes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Times New Roman" pitchFamily="18" charset="0"/>
            </a:endParaRPr>
          </a:p>
        </p:txBody>
      </p:sp>
      <p:sp>
        <p:nvSpPr>
          <p:cNvPr id="127" name="Text Box 187"/>
          <p:cNvSpPr txBox="1">
            <a:spLocks noChangeAspect="1" noChangeArrowheads="1"/>
          </p:cNvSpPr>
          <p:nvPr/>
        </p:nvSpPr>
        <p:spPr bwMode="auto">
          <a:xfrm>
            <a:off x="5816924" y="2967112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(4)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𝓔</m:t>
                      </m:r>
                    </m:oMath>
                  </m:oMathPara>
                </a14:m>
                <a:endParaRPr lang="en-US" b="1" i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Freeform 128"/>
          <p:cNvSpPr/>
          <p:nvPr/>
        </p:nvSpPr>
        <p:spPr>
          <a:xfrm>
            <a:off x="5242791" y="1914101"/>
            <a:ext cx="1411111" cy="974481"/>
          </a:xfrm>
          <a:custGeom>
            <a:avLst/>
            <a:gdLst>
              <a:gd name="connsiteX0" fmla="*/ 0 w 6406445"/>
              <a:gd name="connsiteY0" fmla="*/ 1990481 h 3955028"/>
              <a:gd name="connsiteX1" fmla="*/ 268111 w 6406445"/>
              <a:gd name="connsiteY1" fmla="*/ 2512592 h 3955028"/>
              <a:gd name="connsiteX2" fmla="*/ 268111 w 6406445"/>
              <a:gd name="connsiteY2" fmla="*/ 2512592 h 3955028"/>
              <a:gd name="connsiteX3" fmla="*/ 564445 w 6406445"/>
              <a:gd name="connsiteY3" fmla="*/ 3048815 h 3955028"/>
              <a:gd name="connsiteX4" fmla="*/ 903111 w 6406445"/>
              <a:gd name="connsiteY4" fmla="*/ 3542703 h 3955028"/>
              <a:gd name="connsiteX5" fmla="*/ 1072445 w 6406445"/>
              <a:gd name="connsiteY5" fmla="*/ 3712037 h 3955028"/>
              <a:gd name="connsiteX6" fmla="*/ 1284111 w 6406445"/>
              <a:gd name="connsiteY6" fmla="*/ 3895481 h 3955028"/>
              <a:gd name="connsiteX7" fmla="*/ 1439334 w 6406445"/>
              <a:gd name="connsiteY7" fmla="*/ 3937815 h 3955028"/>
              <a:gd name="connsiteX8" fmla="*/ 1651000 w 6406445"/>
              <a:gd name="connsiteY8" fmla="*/ 3951926 h 3955028"/>
              <a:gd name="connsiteX9" fmla="*/ 1890889 w 6406445"/>
              <a:gd name="connsiteY9" fmla="*/ 3881370 h 3955028"/>
              <a:gd name="connsiteX10" fmla="*/ 2088445 w 6406445"/>
              <a:gd name="connsiteY10" fmla="*/ 3740259 h 3955028"/>
              <a:gd name="connsiteX11" fmla="*/ 2286000 w 6406445"/>
              <a:gd name="connsiteY11" fmla="*/ 3585037 h 3955028"/>
              <a:gd name="connsiteX12" fmla="*/ 2427111 w 6406445"/>
              <a:gd name="connsiteY12" fmla="*/ 3387481 h 3955028"/>
              <a:gd name="connsiteX13" fmla="*/ 2709334 w 6406445"/>
              <a:gd name="connsiteY13" fmla="*/ 2964148 h 3955028"/>
              <a:gd name="connsiteX14" fmla="*/ 3316111 w 6406445"/>
              <a:gd name="connsiteY14" fmla="*/ 1877592 h 3955028"/>
              <a:gd name="connsiteX15" fmla="*/ 3753556 w 6406445"/>
              <a:gd name="connsiteY15" fmla="*/ 1073259 h 3955028"/>
              <a:gd name="connsiteX16" fmla="*/ 3965222 w 6406445"/>
              <a:gd name="connsiteY16" fmla="*/ 706370 h 3955028"/>
              <a:gd name="connsiteX17" fmla="*/ 4162778 w 6406445"/>
              <a:gd name="connsiteY17" fmla="*/ 466481 h 3955028"/>
              <a:gd name="connsiteX18" fmla="*/ 4374445 w 6406445"/>
              <a:gd name="connsiteY18" fmla="*/ 226592 h 3955028"/>
              <a:gd name="connsiteX19" fmla="*/ 4543778 w 6406445"/>
              <a:gd name="connsiteY19" fmla="*/ 99592 h 3955028"/>
              <a:gd name="connsiteX20" fmla="*/ 4684889 w 6406445"/>
              <a:gd name="connsiteY20" fmla="*/ 29037 h 3955028"/>
              <a:gd name="connsiteX21" fmla="*/ 4882445 w 6406445"/>
              <a:gd name="connsiteY21" fmla="*/ 815 h 3955028"/>
              <a:gd name="connsiteX22" fmla="*/ 5080000 w 6406445"/>
              <a:gd name="connsiteY22" fmla="*/ 57259 h 3955028"/>
              <a:gd name="connsiteX23" fmla="*/ 5263445 w 6406445"/>
              <a:gd name="connsiteY23" fmla="*/ 156037 h 3955028"/>
              <a:gd name="connsiteX24" fmla="*/ 5545667 w 6406445"/>
              <a:gd name="connsiteY24" fmla="*/ 480592 h 3955028"/>
              <a:gd name="connsiteX25" fmla="*/ 5856111 w 6406445"/>
              <a:gd name="connsiteY25" fmla="*/ 918037 h 3955028"/>
              <a:gd name="connsiteX26" fmla="*/ 6138334 w 6406445"/>
              <a:gd name="connsiteY26" fmla="*/ 1454259 h 3955028"/>
              <a:gd name="connsiteX27" fmla="*/ 6406445 w 6406445"/>
              <a:gd name="connsiteY27" fmla="*/ 2018703 h 395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406445" h="3955028">
                <a:moveTo>
                  <a:pt x="0" y="1990481"/>
                </a:moveTo>
                <a:lnTo>
                  <a:pt x="268111" y="2512592"/>
                </a:lnTo>
                <a:lnTo>
                  <a:pt x="268111" y="2512592"/>
                </a:lnTo>
                <a:cubicBezTo>
                  <a:pt x="317500" y="2601963"/>
                  <a:pt x="458612" y="2877130"/>
                  <a:pt x="564445" y="3048815"/>
                </a:cubicBezTo>
                <a:cubicBezTo>
                  <a:pt x="670278" y="3220500"/>
                  <a:pt x="818444" y="3432166"/>
                  <a:pt x="903111" y="3542703"/>
                </a:cubicBezTo>
                <a:cubicBezTo>
                  <a:pt x="987778" y="3653240"/>
                  <a:pt x="1008945" y="3653241"/>
                  <a:pt x="1072445" y="3712037"/>
                </a:cubicBezTo>
                <a:cubicBezTo>
                  <a:pt x="1135945" y="3770833"/>
                  <a:pt x="1222963" y="3857851"/>
                  <a:pt x="1284111" y="3895481"/>
                </a:cubicBezTo>
                <a:cubicBezTo>
                  <a:pt x="1345259" y="3933111"/>
                  <a:pt x="1378186" y="3928408"/>
                  <a:pt x="1439334" y="3937815"/>
                </a:cubicBezTo>
                <a:cubicBezTo>
                  <a:pt x="1500482" y="3947222"/>
                  <a:pt x="1575741" y="3961333"/>
                  <a:pt x="1651000" y="3951926"/>
                </a:cubicBezTo>
                <a:cubicBezTo>
                  <a:pt x="1726259" y="3942519"/>
                  <a:pt x="1817982" y="3916648"/>
                  <a:pt x="1890889" y="3881370"/>
                </a:cubicBezTo>
                <a:cubicBezTo>
                  <a:pt x="1963797" y="3846092"/>
                  <a:pt x="2022593" y="3789648"/>
                  <a:pt x="2088445" y="3740259"/>
                </a:cubicBezTo>
                <a:cubicBezTo>
                  <a:pt x="2154297" y="3690870"/>
                  <a:pt x="2229556" y="3643833"/>
                  <a:pt x="2286000" y="3585037"/>
                </a:cubicBezTo>
                <a:cubicBezTo>
                  <a:pt x="2342444" y="3526241"/>
                  <a:pt x="2356555" y="3490963"/>
                  <a:pt x="2427111" y="3387481"/>
                </a:cubicBezTo>
                <a:cubicBezTo>
                  <a:pt x="2497667" y="3284000"/>
                  <a:pt x="2561167" y="3215796"/>
                  <a:pt x="2709334" y="2964148"/>
                </a:cubicBezTo>
                <a:cubicBezTo>
                  <a:pt x="2857501" y="2712500"/>
                  <a:pt x="3142074" y="2192740"/>
                  <a:pt x="3316111" y="1877592"/>
                </a:cubicBezTo>
                <a:cubicBezTo>
                  <a:pt x="3490148" y="1562444"/>
                  <a:pt x="3645371" y="1268463"/>
                  <a:pt x="3753556" y="1073259"/>
                </a:cubicBezTo>
                <a:cubicBezTo>
                  <a:pt x="3861741" y="878055"/>
                  <a:pt x="3897018" y="807500"/>
                  <a:pt x="3965222" y="706370"/>
                </a:cubicBezTo>
                <a:cubicBezTo>
                  <a:pt x="4033426" y="605240"/>
                  <a:pt x="4094574" y="546444"/>
                  <a:pt x="4162778" y="466481"/>
                </a:cubicBezTo>
                <a:cubicBezTo>
                  <a:pt x="4230982" y="386518"/>
                  <a:pt x="4310945" y="287740"/>
                  <a:pt x="4374445" y="226592"/>
                </a:cubicBezTo>
                <a:cubicBezTo>
                  <a:pt x="4437945" y="165444"/>
                  <a:pt x="4492037" y="132518"/>
                  <a:pt x="4543778" y="99592"/>
                </a:cubicBezTo>
                <a:cubicBezTo>
                  <a:pt x="4595519" y="66666"/>
                  <a:pt x="4628445" y="45500"/>
                  <a:pt x="4684889" y="29037"/>
                </a:cubicBezTo>
                <a:cubicBezTo>
                  <a:pt x="4741333" y="12574"/>
                  <a:pt x="4816593" y="-3889"/>
                  <a:pt x="4882445" y="815"/>
                </a:cubicBezTo>
                <a:cubicBezTo>
                  <a:pt x="4948297" y="5519"/>
                  <a:pt x="5016500" y="31389"/>
                  <a:pt x="5080000" y="57259"/>
                </a:cubicBezTo>
                <a:cubicBezTo>
                  <a:pt x="5143500" y="83129"/>
                  <a:pt x="5185834" y="85481"/>
                  <a:pt x="5263445" y="156037"/>
                </a:cubicBezTo>
                <a:cubicBezTo>
                  <a:pt x="5341056" y="226593"/>
                  <a:pt x="5446889" y="353592"/>
                  <a:pt x="5545667" y="480592"/>
                </a:cubicBezTo>
                <a:cubicBezTo>
                  <a:pt x="5644445" y="607592"/>
                  <a:pt x="5757333" y="755759"/>
                  <a:pt x="5856111" y="918037"/>
                </a:cubicBezTo>
                <a:cubicBezTo>
                  <a:pt x="5954889" y="1080315"/>
                  <a:pt x="6046612" y="1270815"/>
                  <a:pt x="6138334" y="1454259"/>
                </a:cubicBezTo>
                <a:cubicBezTo>
                  <a:pt x="6230056" y="1637703"/>
                  <a:pt x="6406445" y="2018703"/>
                  <a:pt x="6406445" y="2018703"/>
                </a:cubicBezTo>
              </a:path>
            </a:pathLst>
          </a:custGeom>
          <a:ln w="38100" cmpd="sng">
            <a:solidFill>
              <a:srgbClr val="FF0000"/>
            </a:solidFill>
          </a:ln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32" name="Group 131"/>
          <p:cNvGrpSpPr/>
          <p:nvPr/>
        </p:nvGrpSpPr>
        <p:grpSpPr>
          <a:xfrm>
            <a:off x="3749867" y="1812385"/>
            <a:ext cx="4351358" cy="1150668"/>
            <a:chOff x="2291114" y="1661472"/>
            <a:chExt cx="4351358" cy="1150668"/>
          </a:xfrm>
        </p:grpSpPr>
        <p:grpSp>
          <p:nvGrpSpPr>
            <p:cNvPr id="133" name="Group 132"/>
            <p:cNvGrpSpPr/>
            <p:nvPr/>
          </p:nvGrpSpPr>
          <p:grpSpPr>
            <a:xfrm>
              <a:off x="4031345" y="1661472"/>
              <a:ext cx="89272" cy="1149723"/>
              <a:chOff x="6553200" y="1662454"/>
              <a:chExt cx="89272" cy="1149723"/>
            </a:xfrm>
          </p:grpSpPr>
          <p:sp>
            <p:nvSpPr>
              <p:cNvPr id="17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3763149" y="1661472"/>
              <a:ext cx="89272" cy="1149723"/>
              <a:chOff x="6272344" y="1663399"/>
              <a:chExt cx="89272" cy="1149723"/>
            </a:xfrm>
          </p:grpSpPr>
          <p:sp>
            <p:nvSpPr>
              <p:cNvPr id="17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3494953" y="1661472"/>
              <a:ext cx="89272" cy="1149723"/>
              <a:chOff x="6001865" y="1663399"/>
              <a:chExt cx="89272" cy="1149723"/>
            </a:xfrm>
          </p:grpSpPr>
          <p:sp>
            <p:nvSpPr>
              <p:cNvPr id="16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4835933" y="1661472"/>
              <a:ext cx="89272" cy="1149723"/>
              <a:chOff x="6553200" y="1662454"/>
              <a:chExt cx="89272" cy="1149723"/>
            </a:xfrm>
          </p:grpSpPr>
          <p:sp>
            <p:nvSpPr>
              <p:cNvPr id="16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4567737" y="1661472"/>
              <a:ext cx="89272" cy="1149723"/>
              <a:chOff x="6272344" y="1663399"/>
              <a:chExt cx="89272" cy="1149723"/>
            </a:xfrm>
          </p:grpSpPr>
          <p:sp>
            <p:nvSpPr>
              <p:cNvPr id="16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4299541" y="1661472"/>
              <a:ext cx="89272" cy="1149723"/>
              <a:chOff x="6001865" y="1663399"/>
              <a:chExt cx="89272" cy="1149723"/>
            </a:xfrm>
          </p:grpSpPr>
          <p:sp>
            <p:nvSpPr>
              <p:cNvPr id="16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104129" y="1661472"/>
              <a:ext cx="89272" cy="1149723"/>
              <a:chOff x="6001865" y="1663399"/>
              <a:chExt cx="89272" cy="1149723"/>
            </a:xfrm>
          </p:grpSpPr>
          <p:sp>
            <p:nvSpPr>
              <p:cNvPr id="16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842449" y="1661472"/>
              <a:ext cx="89272" cy="1149723"/>
              <a:chOff x="6553200" y="1662454"/>
              <a:chExt cx="89272" cy="1149723"/>
            </a:xfrm>
          </p:grpSpPr>
          <p:sp>
            <p:nvSpPr>
              <p:cNvPr id="15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2561593" y="1661472"/>
              <a:ext cx="89272" cy="1149723"/>
              <a:chOff x="6272344" y="1663399"/>
              <a:chExt cx="89272" cy="1149723"/>
            </a:xfrm>
          </p:grpSpPr>
          <p:sp>
            <p:nvSpPr>
              <p:cNvPr id="15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2291114" y="1661472"/>
              <a:ext cx="89272" cy="1149723"/>
              <a:chOff x="6001865" y="1663399"/>
              <a:chExt cx="89272" cy="1149723"/>
            </a:xfrm>
          </p:grpSpPr>
          <p:sp>
            <p:nvSpPr>
              <p:cNvPr id="15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361414" y="1662417"/>
              <a:ext cx="89272" cy="1149723"/>
              <a:chOff x="6553200" y="1662454"/>
              <a:chExt cx="89272" cy="1149723"/>
            </a:xfrm>
          </p:grpSpPr>
          <p:sp>
            <p:nvSpPr>
              <p:cNvPr id="15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6553200" y="1661472"/>
              <a:ext cx="89272" cy="1149723"/>
              <a:chOff x="6553200" y="1662454"/>
              <a:chExt cx="89272" cy="1149723"/>
            </a:xfrm>
          </p:grpSpPr>
          <p:sp>
            <p:nvSpPr>
              <p:cNvPr id="15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285004" y="1661472"/>
              <a:ext cx="89272" cy="1149723"/>
              <a:chOff x="6272344" y="1663399"/>
              <a:chExt cx="89272" cy="1149723"/>
            </a:xfrm>
          </p:grpSpPr>
          <p:sp>
            <p:nvSpPr>
              <p:cNvPr id="14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016808" y="1661472"/>
              <a:ext cx="89272" cy="1149723"/>
              <a:chOff x="6001865" y="1663399"/>
              <a:chExt cx="89272" cy="1149723"/>
            </a:xfrm>
          </p:grpSpPr>
          <p:sp>
            <p:nvSpPr>
              <p:cNvPr id="14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5" name="Text Box 186"/>
          <p:cNvSpPr txBox="1">
            <a:spLocks noChangeAspect="1" noChangeArrowheads="1"/>
          </p:cNvSpPr>
          <p:nvPr/>
        </p:nvSpPr>
        <p:spPr bwMode="auto">
          <a:xfrm>
            <a:off x="2113930" y="3139025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(1)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6" name="Straight Arrow Connector 175"/>
          <p:cNvCxnSpPr/>
          <p:nvPr/>
        </p:nvCxnSpPr>
        <p:spPr>
          <a:xfrm>
            <a:off x="1785081" y="4003271"/>
            <a:ext cx="845111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1785081" y="4003271"/>
            <a:ext cx="157720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545344" y="38903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 </a:t>
            </a:r>
          </a:p>
        </p:txBody>
      </p:sp>
      <p:sp>
        <p:nvSpPr>
          <p:cNvPr id="179" name="Can 178"/>
          <p:cNvSpPr/>
          <p:nvPr/>
        </p:nvSpPr>
        <p:spPr>
          <a:xfrm rot="5400000">
            <a:off x="1876170" y="2692761"/>
            <a:ext cx="704047" cy="90737"/>
          </a:xfrm>
          <a:prstGeom prst="can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Isosceles Triangle 179"/>
          <p:cNvSpPr/>
          <p:nvPr/>
        </p:nvSpPr>
        <p:spPr>
          <a:xfrm flipV="1">
            <a:off x="2145475" y="1195123"/>
            <a:ext cx="166351" cy="1184254"/>
          </a:xfrm>
          <a:prstGeom prst="triangle">
            <a:avLst/>
          </a:prstGeom>
          <a:gradFill>
            <a:gsLst>
              <a:gs pos="0">
                <a:srgbClr val="00B050"/>
              </a:gs>
              <a:gs pos="74000">
                <a:srgbClr val="92D050"/>
              </a:gs>
              <a:gs pos="89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101600">
              <a:srgbClr val="92D05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1" name="Text Box 126"/>
          <p:cNvSpPr txBox="1">
            <a:spLocks noChangeAspect="1" noChangeArrowheads="1"/>
          </p:cNvSpPr>
          <p:nvPr/>
        </p:nvSpPr>
        <p:spPr bwMode="auto">
          <a:xfrm>
            <a:off x="1707964" y="695947"/>
            <a:ext cx="1079873" cy="46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Aft>
                <a:spcPts val="1000"/>
              </a:spcAft>
              <a:defRPr/>
            </a:pPr>
            <a:r>
              <a:rPr lang="en-US" sz="1600" dirty="0">
                <a:solidFill>
                  <a:srgbClr val="008000"/>
                </a:solidFill>
              </a:rPr>
              <a:t>ablation laser pulse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1445783" y="3340015"/>
            <a:ext cx="1440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Molecular</a:t>
            </a:r>
          </a:p>
          <a:p>
            <a:pPr algn="ctr"/>
            <a:r>
              <a:rPr lang="en-US" sz="1600" dirty="0"/>
              <a:t>Beam Source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60471" y="5798137"/>
            <a:ext cx="777240" cy="240482"/>
            <a:chOff x="825500" y="5779318"/>
            <a:chExt cx="777240" cy="240482"/>
          </a:xfrm>
        </p:grpSpPr>
        <p:cxnSp>
          <p:nvCxnSpPr>
            <p:cNvPr id="184" name="Straight Connector 183"/>
            <p:cNvCxnSpPr/>
            <p:nvPr/>
          </p:nvCxnSpPr>
          <p:spPr>
            <a:xfrm>
              <a:off x="825500" y="6019800"/>
              <a:ext cx="77724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27"/>
            <p:cNvSpPr>
              <a:spLocks noChangeAspect="1" noChangeArrowheads="1"/>
            </p:cNvSpPr>
            <p:nvPr/>
          </p:nvSpPr>
          <p:spPr bwMode="auto">
            <a:xfrm>
              <a:off x="838200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127"/>
            <p:cNvSpPr>
              <a:spLocks noChangeAspect="1" noChangeArrowheads="1"/>
            </p:cNvSpPr>
            <p:nvPr/>
          </p:nvSpPr>
          <p:spPr bwMode="auto">
            <a:xfrm>
              <a:off x="1032824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186"/>
            <p:cNvSpPr>
              <a:spLocks noChangeAspect="1" noChangeArrowheads="1"/>
            </p:cNvSpPr>
            <p:nvPr/>
          </p:nvSpPr>
          <p:spPr bwMode="auto">
            <a:xfrm>
              <a:off x="1227448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127"/>
            <p:cNvSpPr>
              <a:spLocks noChangeAspect="1" noChangeArrowheads="1"/>
            </p:cNvSpPr>
            <p:nvPr/>
          </p:nvSpPr>
          <p:spPr bwMode="auto">
            <a:xfrm>
              <a:off x="1422072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1860471" y="4694392"/>
            <a:ext cx="777240" cy="240482"/>
            <a:chOff x="873806" y="5322118"/>
            <a:chExt cx="777240" cy="240482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873806" y="5562600"/>
              <a:ext cx="7772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27"/>
            <p:cNvSpPr>
              <a:spLocks noChangeAspect="1" noChangeArrowheads="1"/>
            </p:cNvSpPr>
            <p:nvPr/>
          </p:nvSpPr>
          <p:spPr bwMode="auto">
            <a:xfrm>
              <a:off x="886506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127"/>
            <p:cNvSpPr>
              <a:spLocks noChangeAspect="1" noChangeArrowheads="1"/>
            </p:cNvSpPr>
            <p:nvPr/>
          </p:nvSpPr>
          <p:spPr bwMode="auto">
            <a:xfrm>
              <a:off x="1081130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197"/>
            <p:cNvSpPr>
              <a:spLocks noChangeAspect="1" noChangeArrowheads="1"/>
            </p:cNvSpPr>
            <p:nvPr/>
          </p:nvSpPr>
          <p:spPr bwMode="auto">
            <a:xfrm>
              <a:off x="1275754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127"/>
            <p:cNvSpPr>
              <a:spLocks noChangeAspect="1" noChangeArrowheads="1"/>
            </p:cNvSpPr>
            <p:nvPr/>
          </p:nvSpPr>
          <p:spPr bwMode="auto">
            <a:xfrm>
              <a:off x="1470378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0" name="Text Box 186"/>
          <p:cNvSpPr txBox="1">
            <a:spLocks noChangeAspect="1" noChangeArrowheads="1"/>
          </p:cNvSpPr>
          <p:nvPr/>
        </p:nvSpPr>
        <p:spPr bwMode="auto">
          <a:xfrm>
            <a:off x="2167850" y="6207043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(1)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4" name="Text Box 187"/>
          <p:cNvSpPr txBox="1">
            <a:spLocks noChangeAspect="1" noChangeArrowheads="1"/>
          </p:cNvSpPr>
          <p:nvPr/>
        </p:nvSpPr>
        <p:spPr bwMode="auto">
          <a:xfrm>
            <a:off x="7059092" y="2922440"/>
            <a:ext cx="431701" cy="64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(5)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1469673" y="2517540"/>
            <a:ext cx="8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Solid Ba Target</a:t>
            </a:r>
          </a:p>
        </p:txBody>
      </p:sp>
      <p:pic>
        <p:nvPicPr>
          <p:cNvPr id="305" name="Picture 304" descr="ExperimentSchematic_Classicv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8" t="-1" r="11205" b="73898"/>
          <a:stretch/>
        </p:blipFill>
        <p:spPr>
          <a:xfrm>
            <a:off x="8651597" y="861010"/>
            <a:ext cx="991824" cy="881777"/>
          </a:xfrm>
          <a:prstGeom prst="rect">
            <a:avLst/>
          </a:prstGeom>
        </p:spPr>
      </p:pic>
      <p:pic>
        <p:nvPicPr>
          <p:cNvPr id="306" name="Picture 305" descr="ExperimentSchematic_Classicv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5" t="3706" r="43723" b="86296"/>
          <a:stretch/>
        </p:blipFill>
        <p:spPr>
          <a:xfrm>
            <a:off x="4785618" y="1026759"/>
            <a:ext cx="1857356" cy="337749"/>
          </a:xfrm>
          <a:prstGeom prst="rect">
            <a:avLst/>
          </a:prstGeom>
        </p:spPr>
      </p:pic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D92C65BC-37D5-45B5-BE73-42243D6D9C2C}"/>
              </a:ext>
            </a:extLst>
          </p:cNvPr>
          <p:cNvSpPr/>
          <p:nvPr/>
        </p:nvSpPr>
        <p:spPr>
          <a:xfrm rot="16200000" flipH="1">
            <a:off x="5966419" y="-1368069"/>
            <a:ext cx="220405" cy="752166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soft" dir="t"/>
          </a:scene3d>
          <a:sp3d extrusionH="76200" contourW="12700" prstMaterial="translucentPowder">
            <a:bevelT w="152400" h="50800" prst="softRound"/>
            <a:bevelB w="152400" h="50800" prst="softRound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27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7900" y="50801"/>
            <a:ext cx="7772400" cy="614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ZOMBIES experimental schematic</a:t>
            </a:r>
          </a:p>
        </p:txBody>
      </p:sp>
      <p:sp>
        <p:nvSpPr>
          <p:cNvPr id="116" name="Rectangle 94" descr="30%"/>
          <p:cNvSpPr>
            <a:spLocks noChangeAspect="1" noChangeArrowheads="1"/>
          </p:cNvSpPr>
          <p:nvPr/>
        </p:nvSpPr>
        <p:spPr bwMode="auto">
          <a:xfrm>
            <a:off x="2883555" y="977355"/>
            <a:ext cx="5621445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Superconducting Magnet</a:t>
            </a:r>
          </a:p>
        </p:txBody>
      </p:sp>
      <p:sp>
        <p:nvSpPr>
          <p:cNvPr id="117" name="Isosceles Triangle 116"/>
          <p:cNvSpPr/>
          <p:nvPr/>
        </p:nvSpPr>
        <p:spPr>
          <a:xfrm rot="16200000" flipH="1">
            <a:off x="5966419" y="-1368069"/>
            <a:ext cx="220405" cy="752166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soft" dir="t"/>
          </a:scene3d>
          <a:sp3d extrusionH="76200" contourW="12700" prstMaterial="translucentPowder">
            <a:bevelT w="152400" h="50800" prst="softRound"/>
            <a:bevelB w="152400" h="50800" prst="softRound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Line 118"/>
          <p:cNvSpPr>
            <a:spLocks noChangeAspect="1" noChangeShapeType="1"/>
          </p:cNvSpPr>
          <p:nvPr/>
        </p:nvSpPr>
        <p:spPr bwMode="auto">
          <a:xfrm>
            <a:off x="5044153" y="1721915"/>
            <a:ext cx="1320460" cy="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95" descr="30%"/>
          <p:cNvSpPr>
            <a:spLocks noChangeAspect="1" noChangeArrowheads="1"/>
          </p:cNvSpPr>
          <p:nvPr/>
        </p:nvSpPr>
        <p:spPr bwMode="auto">
          <a:xfrm>
            <a:off x="2889830" y="3235380"/>
            <a:ext cx="5579194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1" name="Text Box 187"/>
          <p:cNvSpPr txBox="1">
            <a:spLocks noChangeAspect="1" noChangeArrowheads="1"/>
          </p:cNvSpPr>
          <p:nvPr/>
        </p:nvSpPr>
        <p:spPr bwMode="auto">
          <a:xfrm>
            <a:off x="3405747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(2)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2" name="Text Box 188"/>
          <p:cNvSpPr txBox="1">
            <a:spLocks noChangeAspect="1" noChangeArrowheads="1"/>
          </p:cNvSpPr>
          <p:nvPr/>
        </p:nvSpPr>
        <p:spPr bwMode="auto">
          <a:xfrm>
            <a:off x="4565624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(3)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4" name="Text Box 189"/>
          <p:cNvSpPr txBox="1">
            <a:spLocks noChangeAspect="1" noChangeArrowheads="1"/>
          </p:cNvSpPr>
          <p:nvPr/>
        </p:nvSpPr>
        <p:spPr bwMode="auto">
          <a:xfrm>
            <a:off x="2611449" y="1674828"/>
            <a:ext cx="1228564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" pitchFamily="34" charset="0"/>
              </a:rPr>
              <a:t>Electrodes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Times New Roman" pitchFamily="18" charset="0"/>
            </a:endParaRPr>
          </a:p>
        </p:txBody>
      </p:sp>
      <p:sp>
        <p:nvSpPr>
          <p:cNvPr id="127" name="Text Box 187"/>
          <p:cNvSpPr txBox="1">
            <a:spLocks noChangeAspect="1" noChangeArrowheads="1"/>
          </p:cNvSpPr>
          <p:nvPr/>
        </p:nvSpPr>
        <p:spPr bwMode="auto">
          <a:xfrm>
            <a:off x="5816924" y="2967112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(4)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𝓔</m:t>
                      </m:r>
                    </m:oMath>
                  </m:oMathPara>
                </a14:m>
                <a:endParaRPr lang="en-US" b="1" i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Freeform 128"/>
          <p:cNvSpPr/>
          <p:nvPr/>
        </p:nvSpPr>
        <p:spPr>
          <a:xfrm>
            <a:off x="5242791" y="1914101"/>
            <a:ext cx="1411111" cy="974481"/>
          </a:xfrm>
          <a:custGeom>
            <a:avLst/>
            <a:gdLst>
              <a:gd name="connsiteX0" fmla="*/ 0 w 6406445"/>
              <a:gd name="connsiteY0" fmla="*/ 1990481 h 3955028"/>
              <a:gd name="connsiteX1" fmla="*/ 268111 w 6406445"/>
              <a:gd name="connsiteY1" fmla="*/ 2512592 h 3955028"/>
              <a:gd name="connsiteX2" fmla="*/ 268111 w 6406445"/>
              <a:gd name="connsiteY2" fmla="*/ 2512592 h 3955028"/>
              <a:gd name="connsiteX3" fmla="*/ 564445 w 6406445"/>
              <a:gd name="connsiteY3" fmla="*/ 3048815 h 3955028"/>
              <a:gd name="connsiteX4" fmla="*/ 903111 w 6406445"/>
              <a:gd name="connsiteY4" fmla="*/ 3542703 h 3955028"/>
              <a:gd name="connsiteX5" fmla="*/ 1072445 w 6406445"/>
              <a:gd name="connsiteY5" fmla="*/ 3712037 h 3955028"/>
              <a:gd name="connsiteX6" fmla="*/ 1284111 w 6406445"/>
              <a:gd name="connsiteY6" fmla="*/ 3895481 h 3955028"/>
              <a:gd name="connsiteX7" fmla="*/ 1439334 w 6406445"/>
              <a:gd name="connsiteY7" fmla="*/ 3937815 h 3955028"/>
              <a:gd name="connsiteX8" fmla="*/ 1651000 w 6406445"/>
              <a:gd name="connsiteY8" fmla="*/ 3951926 h 3955028"/>
              <a:gd name="connsiteX9" fmla="*/ 1890889 w 6406445"/>
              <a:gd name="connsiteY9" fmla="*/ 3881370 h 3955028"/>
              <a:gd name="connsiteX10" fmla="*/ 2088445 w 6406445"/>
              <a:gd name="connsiteY10" fmla="*/ 3740259 h 3955028"/>
              <a:gd name="connsiteX11" fmla="*/ 2286000 w 6406445"/>
              <a:gd name="connsiteY11" fmla="*/ 3585037 h 3955028"/>
              <a:gd name="connsiteX12" fmla="*/ 2427111 w 6406445"/>
              <a:gd name="connsiteY12" fmla="*/ 3387481 h 3955028"/>
              <a:gd name="connsiteX13" fmla="*/ 2709334 w 6406445"/>
              <a:gd name="connsiteY13" fmla="*/ 2964148 h 3955028"/>
              <a:gd name="connsiteX14" fmla="*/ 3316111 w 6406445"/>
              <a:gd name="connsiteY14" fmla="*/ 1877592 h 3955028"/>
              <a:gd name="connsiteX15" fmla="*/ 3753556 w 6406445"/>
              <a:gd name="connsiteY15" fmla="*/ 1073259 h 3955028"/>
              <a:gd name="connsiteX16" fmla="*/ 3965222 w 6406445"/>
              <a:gd name="connsiteY16" fmla="*/ 706370 h 3955028"/>
              <a:gd name="connsiteX17" fmla="*/ 4162778 w 6406445"/>
              <a:gd name="connsiteY17" fmla="*/ 466481 h 3955028"/>
              <a:gd name="connsiteX18" fmla="*/ 4374445 w 6406445"/>
              <a:gd name="connsiteY18" fmla="*/ 226592 h 3955028"/>
              <a:gd name="connsiteX19" fmla="*/ 4543778 w 6406445"/>
              <a:gd name="connsiteY19" fmla="*/ 99592 h 3955028"/>
              <a:gd name="connsiteX20" fmla="*/ 4684889 w 6406445"/>
              <a:gd name="connsiteY20" fmla="*/ 29037 h 3955028"/>
              <a:gd name="connsiteX21" fmla="*/ 4882445 w 6406445"/>
              <a:gd name="connsiteY21" fmla="*/ 815 h 3955028"/>
              <a:gd name="connsiteX22" fmla="*/ 5080000 w 6406445"/>
              <a:gd name="connsiteY22" fmla="*/ 57259 h 3955028"/>
              <a:gd name="connsiteX23" fmla="*/ 5263445 w 6406445"/>
              <a:gd name="connsiteY23" fmla="*/ 156037 h 3955028"/>
              <a:gd name="connsiteX24" fmla="*/ 5545667 w 6406445"/>
              <a:gd name="connsiteY24" fmla="*/ 480592 h 3955028"/>
              <a:gd name="connsiteX25" fmla="*/ 5856111 w 6406445"/>
              <a:gd name="connsiteY25" fmla="*/ 918037 h 3955028"/>
              <a:gd name="connsiteX26" fmla="*/ 6138334 w 6406445"/>
              <a:gd name="connsiteY26" fmla="*/ 1454259 h 3955028"/>
              <a:gd name="connsiteX27" fmla="*/ 6406445 w 6406445"/>
              <a:gd name="connsiteY27" fmla="*/ 2018703 h 395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406445" h="3955028">
                <a:moveTo>
                  <a:pt x="0" y="1990481"/>
                </a:moveTo>
                <a:lnTo>
                  <a:pt x="268111" y="2512592"/>
                </a:lnTo>
                <a:lnTo>
                  <a:pt x="268111" y="2512592"/>
                </a:lnTo>
                <a:cubicBezTo>
                  <a:pt x="317500" y="2601963"/>
                  <a:pt x="458612" y="2877130"/>
                  <a:pt x="564445" y="3048815"/>
                </a:cubicBezTo>
                <a:cubicBezTo>
                  <a:pt x="670278" y="3220500"/>
                  <a:pt x="818444" y="3432166"/>
                  <a:pt x="903111" y="3542703"/>
                </a:cubicBezTo>
                <a:cubicBezTo>
                  <a:pt x="987778" y="3653240"/>
                  <a:pt x="1008945" y="3653241"/>
                  <a:pt x="1072445" y="3712037"/>
                </a:cubicBezTo>
                <a:cubicBezTo>
                  <a:pt x="1135945" y="3770833"/>
                  <a:pt x="1222963" y="3857851"/>
                  <a:pt x="1284111" y="3895481"/>
                </a:cubicBezTo>
                <a:cubicBezTo>
                  <a:pt x="1345259" y="3933111"/>
                  <a:pt x="1378186" y="3928408"/>
                  <a:pt x="1439334" y="3937815"/>
                </a:cubicBezTo>
                <a:cubicBezTo>
                  <a:pt x="1500482" y="3947222"/>
                  <a:pt x="1575741" y="3961333"/>
                  <a:pt x="1651000" y="3951926"/>
                </a:cubicBezTo>
                <a:cubicBezTo>
                  <a:pt x="1726259" y="3942519"/>
                  <a:pt x="1817982" y="3916648"/>
                  <a:pt x="1890889" y="3881370"/>
                </a:cubicBezTo>
                <a:cubicBezTo>
                  <a:pt x="1963797" y="3846092"/>
                  <a:pt x="2022593" y="3789648"/>
                  <a:pt x="2088445" y="3740259"/>
                </a:cubicBezTo>
                <a:cubicBezTo>
                  <a:pt x="2154297" y="3690870"/>
                  <a:pt x="2229556" y="3643833"/>
                  <a:pt x="2286000" y="3585037"/>
                </a:cubicBezTo>
                <a:cubicBezTo>
                  <a:pt x="2342444" y="3526241"/>
                  <a:pt x="2356555" y="3490963"/>
                  <a:pt x="2427111" y="3387481"/>
                </a:cubicBezTo>
                <a:cubicBezTo>
                  <a:pt x="2497667" y="3284000"/>
                  <a:pt x="2561167" y="3215796"/>
                  <a:pt x="2709334" y="2964148"/>
                </a:cubicBezTo>
                <a:cubicBezTo>
                  <a:pt x="2857501" y="2712500"/>
                  <a:pt x="3142074" y="2192740"/>
                  <a:pt x="3316111" y="1877592"/>
                </a:cubicBezTo>
                <a:cubicBezTo>
                  <a:pt x="3490148" y="1562444"/>
                  <a:pt x="3645371" y="1268463"/>
                  <a:pt x="3753556" y="1073259"/>
                </a:cubicBezTo>
                <a:cubicBezTo>
                  <a:pt x="3861741" y="878055"/>
                  <a:pt x="3897018" y="807500"/>
                  <a:pt x="3965222" y="706370"/>
                </a:cubicBezTo>
                <a:cubicBezTo>
                  <a:pt x="4033426" y="605240"/>
                  <a:pt x="4094574" y="546444"/>
                  <a:pt x="4162778" y="466481"/>
                </a:cubicBezTo>
                <a:cubicBezTo>
                  <a:pt x="4230982" y="386518"/>
                  <a:pt x="4310945" y="287740"/>
                  <a:pt x="4374445" y="226592"/>
                </a:cubicBezTo>
                <a:cubicBezTo>
                  <a:pt x="4437945" y="165444"/>
                  <a:pt x="4492037" y="132518"/>
                  <a:pt x="4543778" y="99592"/>
                </a:cubicBezTo>
                <a:cubicBezTo>
                  <a:pt x="4595519" y="66666"/>
                  <a:pt x="4628445" y="45500"/>
                  <a:pt x="4684889" y="29037"/>
                </a:cubicBezTo>
                <a:cubicBezTo>
                  <a:pt x="4741333" y="12574"/>
                  <a:pt x="4816593" y="-3889"/>
                  <a:pt x="4882445" y="815"/>
                </a:cubicBezTo>
                <a:cubicBezTo>
                  <a:pt x="4948297" y="5519"/>
                  <a:pt x="5016500" y="31389"/>
                  <a:pt x="5080000" y="57259"/>
                </a:cubicBezTo>
                <a:cubicBezTo>
                  <a:pt x="5143500" y="83129"/>
                  <a:pt x="5185834" y="85481"/>
                  <a:pt x="5263445" y="156037"/>
                </a:cubicBezTo>
                <a:cubicBezTo>
                  <a:pt x="5341056" y="226593"/>
                  <a:pt x="5446889" y="353592"/>
                  <a:pt x="5545667" y="480592"/>
                </a:cubicBezTo>
                <a:cubicBezTo>
                  <a:pt x="5644445" y="607592"/>
                  <a:pt x="5757333" y="755759"/>
                  <a:pt x="5856111" y="918037"/>
                </a:cubicBezTo>
                <a:cubicBezTo>
                  <a:pt x="5954889" y="1080315"/>
                  <a:pt x="6046612" y="1270815"/>
                  <a:pt x="6138334" y="1454259"/>
                </a:cubicBezTo>
                <a:cubicBezTo>
                  <a:pt x="6230056" y="1637703"/>
                  <a:pt x="6406445" y="2018703"/>
                  <a:pt x="6406445" y="2018703"/>
                </a:cubicBezTo>
              </a:path>
            </a:pathLst>
          </a:custGeom>
          <a:ln w="38100" cmpd="sng">
            <a:solidFill>
              <a:srgbClr val="FF0000"/>
            </a:solidFill>
          </a:ln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32" name="Group 131"/>
          <p:cNvGrpSpPr/>
          <p:nvPr/>
        </p:nvGrpSpPr>
        <p:grpSpPr>
          <a:xfrm>
            <a:off x="3749867" y="1812385"/>
            <a:ext cx="4351358" cy="1150668"/>
            <a:chOff x="2291114" y="1661472"/>
            <a:chExt cx="4351358" cy="1150668"/>
          </a:xfrm>
        </p:grpSpPr>
        <p:grpSp>
          <p:nvGrpSpPr>
            <p:cNvPr id="133" name="Group 132"/>
            <p:cNvGrpSpPr/>
            <p:nvPr/>
          </p:nvGrpSpPr>
          <p:grpSpPr>
            <a:xfrm>
              <a:off x="4031345" y="1661472"/>
              <a:ext cx="89272" cy="1149723"/>
              <a:chOff x="6553200" y="1662454"/>
              <a:chExt cx="89272" cy="1149723"/>
            </a:xfrm>
          </p:grpSpPr>
          <p:sp>
            <p:nvSpPr>
              <p:cNvPr id="17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3763149" y="1661472"/>
              <a:ext cx="89272" cy="1149723"/>
              <a:chOff x="6272344" y="1663399"/>
              <a:chExt cx="89272" cy="1149723"/>
            </a:xfrm>
          </p:grpSpPr>
          <p:sp>
            <p:nvSpPr>
              <p:cNvPr id="17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3494953" y="1661472"/>
              <a:ext cx="89272" cy="1149723"/>
              <a:chOff x="6001865" y="1663399"/>
              <a:chExt cx="89272" cy="1149723"/>
            </a:xfrm>
          </p:grpSpPr>
          <p:sp>
            <p:nvSpPr>
              <p:cNvPr id="16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4835933" y="1661472"/>
              <a:ext cx="89272" cy="1149723"/>
              <a:chOff x="6553200" y="1662454"/>
              <a:chExt cx="89272" cy="1149723"/>
            </a:xfrm>
          </p:grpSpPr>
          <p:sp>
            <p:nvSpPr>
              <p:cNvPr id="16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4567737" y="1661472"/>
              <a:ext cx="89272" cy="1149723"/>
              <a:chOff x="6272344" y="1663399"/>
              <a:chExt cx="89272" cy="1149723"/>
            </a:xfrm>
          </p:grpSpPr>
          <p:sp>
            <p:nvSpPr>
              <p:cNvPr id="16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4299541" y="1661472"/>
              <a:ext cx="89272" cy="1149723"/>
              <a:chOff x="6001865" y="1663399"/>
              <a:chExt cx="89272" cy="1149723"/>
            </a:xfrm>
          </p:grpSpPr>
          <p:sp>
            <p:nvSpPr>
              <p:cNvPr id="16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104129" y="1661472"/>
              <a:ext cx="89272" cy="1149723"/>
              <a:chOff x="6001865" y="1663399"/>
              <a:chExt cx="89272" cy="1149723"/>
            </a:xfrm>
          </p:grpSpPr>
          <p:sp>
            <p:nvSpPr>
              <p:cNvPr id="16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842449" y="1661472"/>
              <a:ext cx="89272" cy="1149723"/>
              <a:chOff x="6553200" y="1662454"/>
              <a:chExt cx="89272" cy="1149723"/>
            </a:xfrm>
          </p:grpSpPr>
          <p:sp>
            <p:nvSpPr>
              <p:cNvPr id="15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2561593" y="1661472"/>
              <a:ext cx="89272" cy="1149723"/>
              <a:chOff x="6272344" y="1663399"/>
              <a:chExt cx="89272" cy="1149723"/>
            </a:xfrm>
          </p:grpSpPr>
          <p:sp>
            <p:nvSpPr>
              <p:cNvPr id="15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2291114" y="1661472"/>
              <a:ext cx="89272" cy="1149723"/>
              <a:chOff x="6001865" y="1663399"/>
              <a:chExt cx="89272" cy="1149723"/>
            </a:xfrm>
          </p:grpSpPr>
          <p:sp>
            <p:nvSpPr>
              <p:cNvPr id="15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361414" y="1662417"/>
              <a:ext cx="89272" cy="1149723"/>
              <a:chOff x="6553200" y="1662454"/>
              <a:chExt cx="89272" cy="1149723"/>
            </a:xfrm>
          </p:grpSpPr>
          <p:sp>
            <p:nvSpPr>
              <p:cNvPr id="15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6553200" y="1661472"/>
              <a:ext cx="89272" cy="1149723"/>
              <a:chOff x="6553200" y="1662454"/>
              <a:chExt cx="89272" cy="1149723"/>
            </a:xfrm>
          </p:grpSpPr>
          <p:sp>
            <p:nvSpPr>
              <p:cNvPr id="15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285004" y="1661472"/>
              <a:ext cx="89272" cy="1149723"/>
              <a:chOff x="6272344" y="1663399"/>
              <a:chExt cx="89272" cy="1149723"/>
            </a:xfrm>
          </p:grpSpPr>
          <p:sp>
            <p:nvSpPr>
              <p:cNvPr id="14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016808" y="1661472"/>
              <a:ext cx="89272" cy="1149723"/>
              <a:chOff x="6001865" y="1663399"/>
              <a:chExt cx="89272" cy="1149723"/>
            </a:xfrm>
          </p:grpSpPr>
          <p:sp>
            <p:nvSpPr>
              <p:cNvPr id="14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5" name="Text Box 186"/>
          <p:cNvSpPr txBox="1">
            <a:spLocks noChangeAspect="1" noChangeArrowheads="1"/>
          </p:cNvSpPr>
          <p:nvPr/>
        </p:nvSpPr>
        <p:spPr bwMode="auto">
          <a:xfrm>
            <a:off x="2113930" y="3139025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(1)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6" name="Straight Arrow Connector 175"/>
          <p:cNvCxnSpPr/>
          <p:nvPr/>
        </p:nvCxnSpPr>
        <p:spPr>
          <a:xfrm>
            <a:off x="1785081" y="4003271"/>
            <a:ext cx="845111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1785081" y="4003271"/>
            <a:ext cx="157720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545344" y="38903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 </a:t>
            </a:r>
          </a:p>
        </p:txBody>
      </p:sp>
      <p:sp>
        <p:nvSpPr>
          <p:cNvPr id="179" name="Can 178"/>
          <p:cNvSpPr/>
          <p:nvPr/>
        </p:nvSpPr>
        <p:spPr>
          <a:xfrm rot="5400000">
            <a:off x="1876170" y="2692761"/>
            <a:ext cx="704047" cy="90737"/>
          </a:xfrm>
          <a:prstGeom prst="can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Isosceles Triangle 179"/>
          <p:cNvSpPr/>
          <p:nvPr/>
        </p:nvSpPr>
        <p:spPr>
          <a:xfrm flipV="1">
            <a:off x="2145475" y="1195123"/>
            <a:ext cx="166351" cy="1184254"/>
          </a:xfrm>
          <a:prstGeom prst="triangle">
            <a:avLst/>
          </a:prstGeom>
          <a:gradFill>
            <a:gsLst>
              <a:gs pos="0">
                <a:srgbClr val="00B050"/>
              </a:gs>
              <a:gs pos="74000">
                <a:srgbClr val="92D050"/>
              </a:gs>
              <a:gs pos="89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101600">
              <a:srgbClr val="92D05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1" name="Text Box 126"/>
          <p:cNvSpPr txBox="1">
            <a:spLocks noChangeAspect="1" noChangeArrowheads="1"/>
          </p:cNvSpPr>
          <p:nvPr/>
        </p:nvSpPr>
        <p:spPr bwMode="auto">
          <a:xfrm>
            <a:off x="1707964" y="695947"/>
            <a:ext cx="1079873" cy="46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Aft>
                <a:spcPts val="1000"/>
              </a:spcAft>
              <a:defRPr/>
            </a:pPr>
            <a:r>
              <a:rPr lang="en-US" sz="1600" dirty="0">
                <a:solidFill>
                  <a:srgbClr val="008000"/>
                </a:solidFill>
              </a:rPr>
              <a:t>ablation laser pulse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1445783" y="3340015"/>
            <a:ext cx="1440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Molecular</a:t>
            </a:r>
          </a:p>
          <a:p>
            <a:pPr algn="ctr"/>
            <a:r>
              <a:rPr lang="en-US" sz="1600" dirty="0"/>
              <a:t>Beam Source</a:t>
            </a:r>
          </a:p>
        </p:txBody>
      </p:sp>
      <p:grpSp>
        <p:nvGrpSpPr>
          <p:cNvPr id="201" name="Group 200"/>
          <p:cNvGrpSpPr/>
          <p:nvPr/>
        </p:nvGrpSpPr>
        <p:grpSpPr>
          <a:xfrm>
            <a:off x="3011544" y="5796053"/>
            <a:ext cx="777240" cy="240482"/>
            <a:chOff x="825500" y="5779318"/>
            <a:chExt cx="777240" cy="240482"/>
          </a:xfrm>
        </p:grpSpPr>
        <p:cxnSp>
          <p:nvCxnSpPr>
            <p:cNvPr id="202" name="Straight Connector 201"/>
            <p:cNvCxnSpPr/>
            <p:nvPr/>
          </p:nvCxnSpPr>
          <p:spPr>
            <a:xfrm>
              <a:off x="825500" y="6019800"/>
              <a:ext cx="77724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127"/>
            <p:cNvSpPr>
              <a:spLocks noChangeAspect="1" noChangeArrowheads="1"/>
            </p:cNvSpPr>
            <p:nvPr/>
          </p:nvSpPr>
          <p:spPr bwMode="auto">
            <a:xfrm>
              <a:off x="838200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127"/>
            <p:cNvSpPr>
              <a:spLocks noChangeAspect="1" noChangeArrowheads="1"/>
            </p:cNvSpPr>
            <p:nvPr/>
          </p:nvSpPr>
          <p:spPr bwMode="auto">
            <a:xfrm>
              <a:off x="1032824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204"/>
            <p:cNvSpPr>
              <a:spLocks noChangeAspect="1" noChangeArrowheads="1"/>
            </p:cNvSpPr>
            <p:nvPr/>
          </p:nvSpPr>
          <p:spPr bwMode="auto">
            <a:xfrm>
              <a:off x="1227448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127"/>
            <p:cNvSpPr>
              <a:spLocks noChangeAspect="1" noChangeArrowheads="1"/>
            </p:cNvSpPr>
            <p:nvPr/>
          </p:nvSpPr>
          <p:spPr bwMode="auto">
            <a:xfrm>
              <a:off x="1422072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3011544" y="5366046"/>
            <a:ext cx="777240" cy="240482"/>
            <a:chOff x="873806" y="5322118"/>
            <a:chExt cx="777240" cy="240482"/>
          </a:xfrm>
        </p:grpSpPr>
        <p:cxnSp>
          <p:nvCxnSpPr>
            <p:cNvPr id="208" name="Straight Connector 207"/>
            <p:cNvCxnSpPr/>
            <p:nvPr/>
          </p:nvCxnSpPr>
          <p:spPr>
            <a:xfrm>
              <a:off x="873806" y="5562600"/>
              <a:ext cx="7772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127"/>
            <p:cNvSpPr>
              <a:spLocks noChangeAspect="1" noChangeArrowheads="1"/>
            </p:cNvSpPr>
            <p:nvPr/>
          </p:nvSpPr>
          <p:spPr bwMode="auto">
            <a:xfrm>
              <a:off x="886506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127"/>
            <p:cNvSpPr>
              <a:spLocks noChangeAspect="1" noChangeArrowheads="1"/>
            </p:cNvSpPr>
            <p:nvPr/>
          </p:nvSpPr>
          <p:spPr bwMode="auto">
            <a:xfrm>
              <a:off x="1081130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Oval 210"/>
            <p:cNvSpPr>
              <a:spLocks noChangeAspect="1" noChangeArrowheads="1"/>
            </p:cNvSpPr>
            <p:nvPr/>
          </p:nvSpPr>
          <p:spPr bwMode="auto">
            <a:xfrm>
              <a:off x="1275754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Oval 127"/>
            <p:cNvSpPr>
              <a:spLocks noChangeAspect="1" noChangeArrowheads="1"/>
            </p:cNvSpPr>
            <p:nvPr/>
          </p:nvSpPr>
          <p:spPr bwMode="auto">
            <a:xfrm>
              <a:off x="1470378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3" name="Text Box 186"/>
          <p:cNvSpPr txBox="1">
            <a:spLocks noChangeAspect="1" noChangeArrowheads="1"/>
          </p:cNvSpPr>
          <p:nvPr/>
        </p:nvSpPr>
        <p:spPr bwMode="auto">
          <a:xfrm>
            <a:off x="3312322" y="6207043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(2)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4" name="Text Box 187"/>
          <p:cNvSpPr txBox="1">
            <a:spLocks noChangeAspect="1" noChangeArrowheads="1"/>
          </p:cNvSpPr>
          <p:nvPr/>
        </p:nvSpPr>
        <p:spPr bwMode="auto">
          <a:xfrm>
            <a:off x="7059092" y="2922440"/>
            <a:ext cx="431701" cy="64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(5)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1469673" y="2517540"/>
            <a:ext cx="8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Solid Ba Target</a:t>
            </a:r>
          </a:p>
        </p:txBody>
      </p:sp>
      <p:pic>
        <p:nvPicPr>
          <p:cNvPr id="305" name="Picture 304" descr="ExperimentSchematic_Classicv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8" t="-1" r="11205" b="73898"/>
          <a:stretch/>
        </p:blipFill>
        <p:spPr>
          <a:xfrm>
            <a:off x="8651597" y="861010"/>
            <a:ext cx="991824" cy="881777"/>
          </a:xfrm>
          <a:prstGeom prst="rect">
            <a:avLst/>
          </a:prstGeom>
        </p:spPr>
      </p:pic>
      <p:pic>
        <p:nvPicPr>
          <p:cNvPr id="306" name="Picture 305" descr="ExperimentSchematic_Classicv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5" t="3706" r="43723" b="86296"/>
          <a:stretch/>
        </p:blipFill>
        <p:spPr>
          <a:xfrm>
            <a:off x="4785618" y="1026759"/>
            <a:ext cx="1857356" cy="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73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7900" y="50801"/>
            <a:ext cx="7772400" cy="614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ZOMBIES experimental schematic</a:t>
            </a:r>
          </a:p>
        </p:txBody>
      </p:sp>
      <p:sp>
        <p:nvSpPr>
          <p:cNvPr id="116" name="Rectangle 94" descr="30%"/>
          <p:cNvSpPr>
            <a:spLocks noChangeAspect="1" noChangeArrowheads="1"/>
          </p:cNvSpPr>
          <p:nvPr/>
        </p:nvSpPr>
        <p:spPr bwMode="auto">
          <a:xfrm>
            <a:off x="2883555" y="977355"/>
            <a:ext cx="5621445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Superconducting Magnet</a:t>
            </a:r>
          </a:p>
        </p:txBody>
      </p:sp>
      <p:sp>
        <p:nvSpPr>
          <p:cNvPr id="117" name="Isosceles Triangle 116"/>
          <p:cNvSpPr/>
          <p:nvPr/>
        </p:nvSpPr>
        <p:spPr>
          <a:xfrm rot="16200000" flipH="1">
            <a:off x="5966419" y="-1368069"/>
            <a:ext cx="220405" cy="752166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soft" dir="t"/>
          </a:scene3d>
          <a:sp3d extrusionH="76200" contourW="12700" prstMaterial="translucentPowder">
            <a:bevelT w="152400" h="50800" prst="softRound"/>
            <a:bevelB w="152400" h="50800" prst="softRound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Line 118"/>
          <p:cNvSpPr>
            <a:spLocks noChangeAspect="1" noChangeShapeType="1"/>
          </p:cNvSpPr>
          <p:nvPr/>
        </p:nvSpPr>
        <p:spPr bwMode="auto">
          <a:xfrm>
            <a:off x="5044153" y="1721915"/>
            <a:ext cx="1320460" cy="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95" descr="30%"/>
          <p:cNvSpPr>
            <a:spLocks noChangeAspect="1" noChangeArrowheads="1"/>
          </p:cNvSpPr>
          <p:nvPr/>
        </p:nvSpPr>
        <p:spPr bwMode="auto">
          <a:xfrm>
            <a:off x="2889830" y="3235380"/>
            <a:ext cx="5579194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0" name="Oval 121"/>
          <p:cNvSpPr>
            <a:spLocks noChangeArrowheads="1"/>
          </p:cNvSpPr>
          <p:nvPr/>
        </p:nvSpPr>
        <p:spPr bwMode="auto">
          <a:xfrm>
            <a:off x="4602738" y="2186275"/>
            <a:ext cx="182880" cy="365760"/>
          </a:xfrm>
          <a:prstGeom prst="ellipse">
            <a:avLst/>
          </a:prstGeom>
          <a:gradFill rotWithShape="0">
            <a:gsLst>
              <a:gs pos="0">
                <a:srgbClr val="FF0000">
                  <a:lumMod val="60000"/>
                  <a:lumOff val="40000"/>
                </a:srgbClr>
              </a:gs>
              <a:gs pos="100000">
                <a:srgbClr val="FF0000">
                  <a:lumMod val="4900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Text Box 187"/>
          <p:cNvSpPr txBox="1">
            <a:spLocks noChangeAspect="1" noChangeArrowheads="1"/>
          </p:cNvSpPr>
          <p:nvPr/>
        </p:nvSpPr>
        <p:spPr bwMode="auto">
          <a:xfrm>
            <a:off x="3405747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(2)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2" name="Text Box 188"/>
          <p:cNvSpPr txBox="1">
            <a:spLocks noChangeAspect="1" noChangeArrowheads="1"/>
          </p:cNvSpPr>
          <p:nvPr/>
        </p:nvSpPr>
        <p:spPr bwMode="auto">
          <a:xfrm>
            <a:off x="4565624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(3)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4" name="Text Box 189"/>
          <p:cNvSpPr txBox="1">
            <a:spLocks noChangeAspect="1" noChangeArrowheads="1"/>
          </p:cNvSpPr>
          <p:nvPr/>
        </p:nvSpPr>
        <p:spPr bwMode="auto">
          <a:xfrm>
            <a:off x="2611449" y="1674828"/>
            <a:ext cx="1228564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" pitchFamily="34" charset="0"/>
              </a:rPr>
              <a:t>Electrodes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Times New Roman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332815" y="188029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127" name="Text Box 187"/>
          <p:cNvSpPr txBox="1">
            <a:spLocks noChangeAspect="1" noChangeArrowheads="1"/>
          </p:cNvSpPr>
          <p:nvPr/>
        </p:nvSpPr>
        <p:spPr bwMode="auto">
          <a:xfrm>
            <a:off x="5816924" y="2967112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(4)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𝓔</m:t>
                      </m:r>
                    </m:oMath>
                  </m:oMathPara>
                </a14:m>
                <a:endParaRPr lang="en-US" b="1" i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Freeform 128"/>
          <p:cNvSpPr/>
          <p:nvPr/>
        </p:nvSpPr>
        <p:spPr>
          <a:xfrm>
            <a:off x="5242791" y="1914101"/>
            <a:ext cx="1411111" cy="974481"/>
          </a:xfrm>
          <a:custGeom>
            <a:avLst/>
            <a:gdLst>
              <a:gd name="connsiteX0" fmla="*/ 0 w 6406445"/>
              <a:gd name="connsiteY0" fmla="*/ 1990481 h 3955028"/>
              <a:gd name="connsiteX1" fmla="*/ 268111 w 6406445"/>
              <a:gd name="connsiteY1" fmla="*/ 2512592 h 3955028"/>
              <a:gd name="connsiteX2" fmla="*/ 268111 w 6406445"/>
              <a:gd name="connsiteY2" fmla="*/ 2512592 h 3955028"/>
              <a:gd name="connsiteX3" fmla="*/ 564445 w 6406445"/>
              <a:gd name="connsiteY3" fmla="*/ 3048815 h 3955028"/>
              <a:gd name="connsiteX4" fmla="*/ 903111 w 6406445"/>
              <a:gd name="connsiteY4" fmla="*/ 3542703 h 3955028"/>
              <a:gd name="connsiteX5" fmla="*/ 1072445 w 6406445"/>
              <a:gd name="connsiteY5" fmla="*/ 3712037 h 3955028"/>
              <a:gd name="connsiteX6" fmla="*/ 1284111 w 6406445"/>
              <a:gd name="connsiteY6" fmla="*/ 3895481 h 3955028"/>
              <a:gd name="connsiteX7" fmla="*/ 1439334 w 6406445"/>
              <a:gd name="connsiteY7" fmla="*/ 3937815 h 3955028"/>
              <a:gd name="connsiteX8" fmla="*/ 1651000 w 6406445"/>
              <a:gd name="connsiteY8" fmla="*/ 3951926 h 3955028"/>
              <a:gd name="connsiteX9" fmla="*/ 1890889 w 6406445"/>
              <a:gd name="connsiteY9" fmla="*/ 3881370 h 3955028"/>
              <a:gd name="connsiteX10" fmla="*/ 2088445 w 6406445"/>
              <a:gd name="connsiteY10" fmla="*/ 3740259 h 3955028"/>
              <a:gd name="connsiteX11" fmla="*/ 2286000 w 6406445"/>
              <a:gd name="connsiteY11" fmla="*/ 3585037 h 3955028"/>
              <a:gd name="connsiteX12" fmla="*/ 2427111 w 6406445"/>
              <a:gd name="connsiteY12" fmla="*/ 3387481 h 3955028"/>
              <a:gd name="connsiteX13" fmla="*/ 2709334 w 6406445"/>
              <a:gd name="connsiteY13" fmla="*/ 2964148 h 3955028"/>
              <a:gd name="connsiteX14" fmla="*/ 3316111 w 6406445"/>
              <a:gd name="connsiteY14" fmla="*/ 1877592 h 3955028"/>
              <a:gd name="connsiteX15" fmla="*/ 3753556 w 6406445"/>
              <a:gd name="connsiteY15" fmla="*/ 1073259 h 3955028"/>
              <a:gd name="connsiteX16" fmla="*/ 3965222 w 6406445"/>
              <a:gd name="connsiteY16" fmla="*/ 706370 h 3955028"/>
              <a:gd name="connsiteX17" fmla="*/ 4162778 w 6406445"/>
              <a:gd name="connsiteY17" fmla="*/ 466481 h 3955028"/>
              <a:gd name="connsiteX18" fmla="*/ 4374445 w 6406445"/>
              <a:gd name="connsiteY18" fmla="*/ 226592 h 3955028"/>
              <a:gd name="connsiteX19" fmla="*/ 4543778 w 6406445"/>
              <a:gd name="connsiteY19" fmla="*/ 99592 h 3955028"/>
              <a:gd name="connsiteX20" fmla="*/ 4684889 w 6406445"/>
              <a:gd name="connsiteY20" fmla="*/ 29037 h 3955028"/>
              <a:gd name="connsiteX21" fmla="*/ 4882445 w 6406445"/>
              <a:gd name="connsiteY21" fmla="*/ 815 h 3955028"/>
              <a:gd name="connsiteX22" fmla="*/ 5080000 w 6406445"/>
              <a:gd name="connsiteY22" fmla="*/ 57259 h 3955028"/>
              <a:gd name="connsiteX23" fmla="*/ 5263445 w 6406445"/>
              <a:gd name="connsiteY23" fmla="*/ 156037 h 3955028"/>
              <a:gd name="connsiteX24" fmla="*/ 5545667 w 6406445"/>
              <a:gd name="connsiteY24" fmla="*/ 480592 h 3955028"/>
              <a:gd name="connsiteX25" fmla="*/ 5856111 w 6406445"/>
              <a:gd name="connsiteY25" fmla="*/ 918037 h 3955028"/>
              <a:gd name="connsiteX26" fmla="*/ 6138334 w 6406445"/>
              <a:gd name="connsiteY26" fmla="*/ 1454259 h 3955028"/>
              <a:gd name="connsiteX27" fmla="*/ 6406445 w 6406445"/>
              <a:gd name="connsiteY27" fmla="*/ 2018703 h 395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406445" h="3955028">
                <a:moveTo>
                  <a:pt x="0" y="1990481"/>
                </a:moveTo>
                <a:lnTo>
                  <a:pt x="268111" y="2512592"/>
                </a:lnTo>
                <a:lnTo>
                  <a:pt x="268111" y="2512592"/>
                </a:lnTo>
                <a:cubicBezTo>
                  <a:pt x="317500" y="2601963"/>
                  <a:pt x="458612" y="2877130"/>
                  <a:pt x="564445" y="3048815"/>
                </a:cubicBezTo>
                <a:cubicBezTo>
                  <a:pt x="670278" y="3220500"/>
                  <a:pt x="818444" y="3432166"/>
                  <a:pt x="903111" y="3542703"/>
                </a:cubicBezTo>
                <a:cubicBezTo>
                  <a:pt x="987778" y="3653240"/>
                  <a:pt x="1008945" y="3653241"/>
                  <a:pt x="1072445" y="3712037"/>
                </a:cubicBezTo>
                <a:cubicBezTo>
                  <a:pt x="1135945" y="3770833"/>
                  <a:pt x="1222963" y="3857851"/>
                  <a:pt x="1284111" y="3895481"/>
                </a:cubicBezTo>
                <a:cubicBezTo>
                  <a:pt x="1345259" y="3933111"/>
                  <a:pt x="1378186" y="3928408"/>
                  <a:pt x="1439334" y="3937815"/>
                </a:cubicBezTo>
                <a:cubicBezTo>
                  <a:pt x="1500482" y="3947222"/>
                  <a:pt x="1575741" y="3961333"/>
                  <a:pt x="1651000" y="3951926"/>
                </a:cubicBezTo>
                <a:cubicBezTo>
                  <a:pt x="1726259" y="3942519"/>
                  <a:pt x="1817982" y="3916648"/>
                  <a:pt x="1890889" y="3881370"/>
                </a:cubicBezTo>
                <a:cubicBezTo>
                  <a:pt x="1963797" y="3846092"/>
                  <a:pt x="2022593" y="3789648"/>
                  <a:pt x="2088445" y="3740259"/>
                </a:cubicBezTo>
                <a:cubicBezTo>
                  <a:pt x="2154297" y="3690870"/>
                  <a:pt x="2229556" y="3643833"/>
                  <a:pt x="2286000" y="3585037"/>
                </a:cubicBezTo>
                <a:cubicBezTo>
                  <a:pt x="2342444" y="3526241"/>
                  <a:pt x="2356555" y="3490963"/>
                  <a:pt x="2427111" y="3387481"/>
                </a:cubicBezTo>
                <a:cubicBezTo>
                  <a:pt x="2497667" y="3284000"/>
                  <a:pt x="2561167" y="3215796"/>
                  <a:pt x="2709334" y="2964148"/>
                </a:cubicBezTo>
                <a:cubicBezTo>
                  <a:pt x="2857501" y="2712500"/>
                  <a:pt x="3142074" y="2192740"/>
                  <a:pt x="3316111" y="1877592"/>
                </a:cubicBezTo>
                <a:cubicBezTo>
                  <a:pt x="3490148" y="1562444"/>
                  <a:pt x="3645371" y="1268463"/>
                  <a:pt x="3753556" y="1073259"/>
                </a:cubicBezTo>
                <a:cubicBezTo>
                  <a:pt x="3861741" y="878055"/>
                  <a:pt x="3897018" y="807500"/>
                  <a:pt x="3965222" y="706370"/>
                </a:cubicBezTo>
                <a:cubicBezTo>
                  <a:pt x="4033426" y="605240"/>
                  <a:pt x="4094574" y="546444"/>
                  <a:pt x="4162778" y="466481"/>
                </a:cubicBezTo>
                <a:cubicBezTo>
                  <a:pt x="4230982" y="386518"/>
                  <a:pt x="4310945" y="287740"/>
                  <a:pt x="4374445" y="226592"/>
                </a:cubicBezTo>
                <a:cubicBezTo>
                  <a:pt x="4437945" y="165444"/>
                  <a:pt x="4492037" y="132518"/>
                  <a:pt x="4543778" y="99592"/>
                </a:cubicBezTo>
                <a:cubicBezTo>
                  <a:pt x="4595519" y="66666"/>
                  <a:pt x="4628445" y="45500"/>
                  <a:pt x="4684889" y="29037"/>
                </a:cubicBezTo>
                <a:cubicBezTo>
                  <a:pt x="4741333" y="12574"/>
                  <a:pt x="4816593" y="-3889"/>
                  <a:pt x="4882445" y="815"/>
                </a:cubicBezTo>
                <a:cubicBezTo>
                  <a:pt x="4948297" y="5519"/>
                  <a:pt x="5016500" y="31389"/>
                  <a:pt x="5080000" y="57259"/>
                </a:cubicBezTo>
                <a:cubicBezTo>
                  <a:pt x="5143500" y="83129"/>
                  <a:pt x="5185834" y="85481"/>
                  <a:pt x="5263445" y="156037"/>
                </a:cubicBezTo>
                <a:cubicBezTo>
                  <a:pt x="5341056" y="226593"/>
                  <a:pt x="5446889" y="353592"/>
                  <a:pt x="5545667" y="480592"/>
                </a:cubicBezTo>
                <a:cubicBezTo>
                  <a:pt x="5644445" y="607592"/>
                  <a:pt x="5757333" y="755759"/>
                  <a:pt x="5856111" y="918037"/>
                </a:cubicBezTo>
                <a:cubicBezTo>
                  <a:pt x="5954889" y="1080315"/>
                  <a:pt x="6046612" y="1270815"/>
                  <a:pt x="6138334" y="1454259"/>
                </a:cubicBezTo>
                <a:cubicBezTo>
                  <a:pt x="6230056" y="1637703"/>
                  <a:pt x="6406445" y="2018703"/>
                  <a:pt x="6406445" y="2018703"/>
                </a:cubicBezTo>
              </a:path>
            </a:pathLst>
          </a:custGeom>
          <a:ln w="38100" cmpd="sng">
            <a:solidFill>
              <a:srgbClr val="FF0000"/>
            </a:solidFill>
          </a:ln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32" name="Group 131"/>
          <p:cNvGrpSpPr/>
          <p:nvPr/>
        </p:nvGrpSpPr>
        <p:grpSpPr>
          <a:xfrm>
            <a:off x="3749867" y="1812385"/>
            <a:ext cx="4351358" cy="1150668"/>
            <a:chOff x="2291114" y="1661472"/>
            <a:chExt cx="4351358" cy="1150668"/>
          </a:xfrm>
        </p:grpSpPr>
        <p:grpSp>
          <p:nvGrpSpPr>
            <p:cNvPr id="133" name="Group 132"/>
            <p:cNvGrpSpPr/>
            <p:nvPr/>
          </p:nvGrpSpPr>
          <p:grpSpPr>
            <a:xfrm>
              <a:off x="4031345" y="1661472"/>
              <a:ext cx="89272" cy="1149723"/>
              <a:chOff x="6553200" y="1662454"/>
              <a:chExt cx="89272" cy="1149723"/>
            </a:xfrm>
          </p:grpSpPr>
          <p:sp>
            <p:nvSpPr>
              <p:cNvPr id="17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3763149" y="1661472"/>
              <a:ext cx="89272" cy="1149723"/>
              <a:chOff x="6272344" y="1663399"/>
              <a:chExt cx="89272" cy="1149723"/>
            </a:xfrm>
          </p:grpSpPr>
          <p:sp>
            <p:nvSpPr>
              <p:cNvPr id="17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3494953" y="1661472"/>
              <a:ext cx="89272" cy="1149723"/>
              <a:chOff x="6001865" y="1663399"/>
              <a:chExt cx="89272" cy="1149723"/>
            </a:xfrm>
          </p:grpSpPr>
          <p:sp>
            <p:nvSpPr>
              <p:cNvPr id="16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4835933" y="1661472"/>
              <a:ext cx="89272" cy="1149723"/>
              <a:chOff x="6553200" y="1662454"/>
              <a:chExt cx="89272" cy="1149723"/>
            </a:xfrm>
          </p:grpSpPr>
          <p:sp>
            <p:nvSpPr>
              <p:cNvPr id="16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4567737" y="1661472"/>
              <a:ext cx="89272" cy="1149723"/>
              <a:chOff x="6272344" y="1663399"/>
              <a:chExt cx="89272" cy="1149723"/>
            </a:xfrm>
          </p:grpSpPr>
          <p:sp>
            <p:nvSpPr>
              <p:cNvPr id="16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4299541" y="1661472"/>
              <a:ext cx="89272" cy="1149723"/>
              <a:chOff x="6001865" y="1663399"/>
              <a:chExt cx="89272" cy="1149723"/>
            </a:xfrm>
          </p:grpSpPr>
          <p:sp>
            <p:nvSpPr>
              <p:cNvPr id="16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104129" y="1661472"/>
              <a:ext cx="89272" cy="1149723"/>
              <a:chOff x="6001865" y="1663399"/>
              <a:chExt cx="89272" cy="1149723"/>
            </a:xfrm>
          </p:grpSpPr>
          <p:sp>
            <p:nvSpPr>
              <p:cNvPr id="16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842449" y="1661472"/>
              <a:ext cx="89272" cy="1149723"/>
              <a:chOff x="6553200" y="1662454"/>
              <a:chExt cx="89272" cy="1149723"/>
            </a:xfrm>
          </p:grpSpPr>
          <p:sp>
            <p:nvSpPr>
              <p:cNvPr id="15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2561593" y="1661472"/>
              <a:ext cx="89272" cy="1149723"/>
              <a:chOff x="6272344" y="1663399"/>
              <a:chExt cx="89272" cy="1149723"/>
            </a:xfrm>
          </p:grpSpPr>
          <p:sp>
            <p:nvSpPr>
              <p:cNvPr id="15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2291114" y="1661472"/>
              <a:ext cx="89272" cy="1149723"/>
              <a:chOff x="6001865" y="1663399"/>
              <a:chExt cx="89272" cy="1149723"/>
            </a:xfrm>
          </p:grpSpPr>
          <p:sp>
            <p:nvSpPr>
              <p:cNvPr id="15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361414" y="1662417"/>
              <a:ext cx="89272" cy="1149723"/>
              <a:chOff x="6553200" y="1662454"/>
              <a:chExt cx="89272" cy="1149723"/>
            </a:xfrm>
          </p:grpSpPr>
          <p:sp>
            <p:nvSpPr>
              <p:cNvPr id="15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6553200" y="1661472"/>
              <a:ext cx="89272" cy="1149723"/>
              <a:chOff x="6553200" y="1662454"/>
              <a:chExt cx="89272" cy="1149723"/>
            </a:xfrm>
          </p:grpSpPr>
          <p:sp>
            <p:nvSpPr>
              <p:cNvPr id="15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285004" y="1661472"/>
              <a:ext cx="89272" cy="1149723"/>
              <a:chOff x="6272344" y="1663399"/>
              <a:chExt cx="89272" cy="1149723"/>
            </a:xfrm>
          </p:grpSpPr>
          <p:sp>
            <p:nvSpPr>
              <p:cNvPr id="14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016808" y="1661472"/>
              <a:ext cx="89272" cy="1149723"/>
              <a:chOff x="6001865" y="1663399"/>
              <a:chExt cx="89272" cy="1149723"/>
            </a:xfrm>
          </p:grpSpPr>
          <p:sp>
            <p:nvSpPr>
              <p:cNvPr id="14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5" name="Text Box 186"/>
          <p:cNvSpPr txBox="1">
            <a:spLocks noChangeAspect="1" noChangeArrowheads="1"/>
          </p:cNvSpPr>
          <p:nvPr/>
        </p:nvSpPr>
        <p:spPr bwMode="auto">
          <a:xfrm>
            <a:off x="2113930" y="3139025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(1)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6" name="Straight Arrow Connector 175"/>
          <p:cNvCxnSpPr/>
          <p:nvPr/>
        </p:nvCxnSpPr>
        <p:spPr>
          <a:xfrm>
            <a:off x="1785081" y="4003271"/>
            <a:ext cx="845111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1785081" y="4003271"/>
            <a:ext cx="157720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545344" y="38903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 </a:t>
            </a:r>
          </a:p>
        </p:txBody>
      </p:sp>
      <p:sp>
        <p:nvSpPr>
          <p:cNvPr id="179" name="Can 178"/>
          <p:cNvSpPr/>
          <p:nvPr/>
        </p:nvSpPr>
        <p:spPr>
          <a:xfrm rot="5400000">
            <a:off x="1876170" y="2692761"/>
            <a:ext cx="704047" cy="90737"/>
          </a:xfrm>
          <a:prstGeom prst="can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Isosceles Triangle 179"/>
          <p:cNvSpPr/>
          <p:nvPr/>
        </p:nvSpPr>
        <p:spPr>
          <a:xfrm flipV="1">
            <a:off x="2145475" y="1195123"/>
            <a:ext cx="166351" cy="1184254"/>
          </a:xfrm>
          <a:prstGeom prst="triangle">
            <a:avLst/>
          </a:prstGeom>
          <a:gradFill>
            <a:gsLst>
              <a:gs pos="0">
                <a:srgbClr val="00B050"/>
              </a:gs>
              <a:gs pos="74000">
                <a:srgbClr val="92D050"/>
              </a:gs>
              <a:gs pos="89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101600">
              <a:srgbClr val="92D05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1" name="Text Box 126"/>
          <p:cNvSpPr txBox="1">
            <a:spLocks noChangeAspect="1" noChangeArrowheads="1"/>
          </p:cNvSpPr>
          <p:nvPr/>
        </p:nvSpPr>
        <p:spPr bwMode="auto">
          <a:xfrm>
            <a:off x="1707964" y="695947"/>
            <a:ext cx="1079873" cy="46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Aft>
                <a:spcPts val="1000"/>
              </a:spcAft>
              <a:defRPr/>
            </a:pPr>
            <a:r>
              <a:rPr lang="en-US" sz="1600" dirty="0">
                <a:solidFill>
                  <a:srgbClr val="008000"/>
                </a:solidFill>
              </a:rPr>
              <a:t>ablation laser pulse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1445783" y="3340015"/>
            <a:ext cx="1440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Molecular</a:t>
            </a:r>
          </a:p>
          <a:p>
            <a:pPr algn="ctr"/>
            <a:r>
              <a:rPr lang="en-US" sz="1600" dirty="0"/>
              <a:t>Beam Source</a:t>
            </a:r>
          </a:p>
        </p:txBody>
      </p:sp>
      <p:grpSp>
        <p:nvGrpSpPr>
          <p:cNvPr id="214" name="Group 213"/>
          <p:cNvGrpSpPr/>
          <p:nvPr/>
        </p:nvGrpSpPr>
        <p:grpSpPr>
          <a:xfrm>
            <a:off x="5049119" y="5796053"/>
            <a:ext cx="777240" cy="240482"/>
            <a:chOff x="838200" y="5779318"/>
            <a:chExt cx="777240" cy="240482"/>
          </a:xfrm>
        </p:grpSpPr>
        <p:cxnSp>
          <p:nvCxnSpPr>
            <p:cNvPr id="215" name="Straight Connector 214"/>
            <p:cNvCxnSpPr/>
            <p:nvPr/>
          </p:nvCxnSpPr>
          <p:spPr>
            <a:xfrm>
              <a:off x="838200" y="6019800"/>
              <a:ext cx="77724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127"/>
            <p:cNvSpPr>
              <a:spLocks noChangeAspect="1" noChangeArrowheads="1"/>
            </p:cNvSpPr>
            <p:nvPr/>
          </p:nvSpPr>
          <p:spPr bwMode="auto">
            <a:xfrm>
              <a:off x="838200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Oval 127"/>
            <p:cNvSpPr>
              <a:spLocks noChangeAspect="1" noChangeArrowheads="1"/>
            </p:cNvSpPr>
            <p:nvPr/>
          </p:nvSpPr>
          <p:spPr bwMode="auto">
            <a:xfrm>
              <a:off x="1032824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Oval 217"/>
            <p:cNvSpPr>
              <a:spLocks noChangeAspect="1" noChangeArrowheads="1"/>
            </p:cNvSpPr>
            <p:nvPr/>
          </p:nvSpPr>
          <p:spPr bwMode="auto">
            <a:xfrm>
              <a:off x="1227448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127"/>
            <p:cNvSpPr>
              <a:spLocks noChangeAspect="1" noChangeArrowheads="1"/>
            </p:cNvSpPr>
            <p:nvPr/>
          </p:nvSpPr>
          <p:spPr bwMode="auto">
            <a:xfrm>
              <a:off x="1422072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20" name="Straight Connector 219"/>
          <p:cNvCxnSpPr/>
          <p:nvPr/>
        </p:nvCxnSpPr>
        <p:spPr>
          <a:xfrm>
            <a:off x="5049119" y="5620038"/>
            <a:ext cx="7772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 Box 186"/>
          <p:cNvSpPr txBox="1">
            <a:spLocks noChangeAspect="1" noChangeArrowheads="1"/>
          </p:cNvSpPr>
          <p:nvPr/>
        </p:nvSpPr>
        <p:spPr bwMode="auto">
          <a:xfrm>
            <a:off x="5221890" y="6207043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(3b)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22" name="Group 173"/>
          <p:cNvGrpSpPr>
            <a:grpSpLocks noChangeAspect="1"/>
          </p:cNvGrpSpPr>
          <p:nvPr/>
        </p:nvGrpSpPr>
        <p:grpSpPr bwMode="auto">
          <a:xfrm>
            <a:off x="3414451" y="4408663"/>
            <a:ext cx="1280442" cy="903115"/>
            <a:chOff x="8230" y="12564"/>
            <a:chExt cx="1159" cy="676"/>
          </a:xfrm>
          <a:scene3d>
            <a:camera prst="orthographicFront">
              <a:rot lat="0" lon="10800000" rev="0"/>
            </a:camera>
            <a:lightRig rig="threePt" dir="t"/>
          </a:scene3d>
        </p:grpSpPr>
        <p:sp>
          <p:nvSpPr>
            <p:cNvPr id="223" name="Line 174"/>
            <p:cNvSpPr>
              <a:spLocks noChangeAspect="1" noChangeShapeType="1"/>
            </p:cNvSpPr>
            <p:nvPr/>
          </p:nvSpPr>
          <p:spPr bwMode="auto">
            <a:xfrm flipV="1">
              <a:off x="8406" y="12578"/>
              <a:ext cx="390" cy="6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Line 175"/>
            <p:cNvSpPr>
              <a:spLocks noChangeAspect="1" noChangeShapeType="1"/>
            </p:cNvSpPr>
            <p:nvPr/>
          </p:nvSpPr>
          <p:spPr bwMode="auto">
            <a:xfrm>
              <a:off x="8831" y="12601"/>
              <a:ext cx="166" cy="367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ysDot"/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Line 176"/>
            <p:cNvSpPr>
              <a:spLocks noChangeAspect="1" noChangeShapeType="1"/>
            </p:cNvSpPr>
            <p:nvPr/>
          </p:nvSpPr>
          <p:spPr bwMode="auto">
            <a:xfrm>
              <a:off x="8230" y="12564"/>
              <a:ext cx="1159" cy="0"/>
            </a:xfrm>
            <a:prstGeom prst="line">
              <a:avLst/>
            </a:prstGeom>
            <a:noFill/>
            <a:ln w="25400">
              <a:solidFill>
                <a:srgbClr val="1D12F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Line 177"/>
            <p:cNvSpPr>
              <a:spLocks noChangeAspect="1" noChangeShapeType="1"/>
            </p:cNvSpPr>
            <p:nvPr/>
          </p:nvSpPr>
          <p:spPr bwMode="auto">
            <a:xfrm>
              <a:off x="8826" y="12668"/>
              <a:ext cx="137" cy="405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ysDot"/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Line 178"/>
            <p:cNvSpPr>
              <a:spLocks noChangeAspect="1" noChangeShapeType="1"/>
            </p:cNvSpPr>
            <p:nvPr/>
          </p:nvSpPr>
          <p:spPr bwMode="auto">
            <a:xfrm>
              <a:off x="8870" y="12638"/>
              <a:ext cx="213" cy="369"/>
            </a:xfrm>
            <a:prstGeom prst="line">
              <a:avLst/>
            </a:prstGeom>
            <a:noFill/>
            <a:ln w="19050" cap="rnd">
              <a:solidFill>
                <a:srgbClr val="FF0000"/>
              </a:solidFill>
              <a:prstDash val="sysDot"/>
              <a:round/>
              <a:headEnd/>
              <a:tailEnd type="triangle" w="sm" len="sm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4101705" y="5801662"/>
            <a:ext cx="777240" cy="240482"/>
            <a:chOff x="825500" y="5779318"/>
            <a:chExt cx="777240" cy="240482"/>
          </a:xfrm>
        </p:grpSpPr>
        <p:cxnSp>
          <p:nvCxnSpPr>
            <p:cNvPr id="262" name="Straight Connector 261"/>
            <p:cNvCxnSpPr/>
            <p:nvPr/>
          </p:nvCxnSpPr>
          <p:spPr>
            <a:xfrm>
              <a:off x="825500" y="6019800"/>
              <a:ext cx="77724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Oval 127"/>
            <p:cNvSpPr>
              <a:spLocks noChangeAspect="1" noChangeArrowheads="1"/>
            </p:cNvSpPr>
            <p:nvPr/>
          </p:nvSpPr>
          <p:spPr bwMode="auto">
            <a:xfrm>
              <a:off x="838200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Oval 127"/>
            <p:cNvSpPr>
              <a:spLocks noChangeAspect="1" noChangeArrowheads="1"/>
            </p:cNvSpPr>
            <p:nvPr/>
          </p:nvSpPr>
          <p:spPr bwMode="auto">
            <a:xfrm>
              <a:off x="1032824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Oval 264"/>
            <p:cNvSpPr>
              <a:spLocks noChangeAspect="1" noChangeArrowheads="1"/>
            </p:cNvSpPr>
            <p:nvPr/>
          </p:nvSpPr>
          <p:spPr bwMode="auto">
            <a:xfrm>
              <a:off x="1227448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Oval 127"/>
            <p:cNvSpPr>
              <a:spLocks noChangeAspect="1" noChangeArrowheads="1"/>
            </p:cNvSpPr>
            <p:nvPr/>
          </p:nvSpPr>
          <p:spPr bwMode="auto">
            <a:xfrm>
              <a:off x="1422072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4101705" y="5371655"/>
            <a:ext cx="777240" cy="240482"/>
            <a:chOff x="873806" y="5322118"/>
            <a:chExt cx="777240" cy="240482"/>
          </a:xfrm>
        </p:grpSpPr>
        <p:cxnSp>
          <p:nvCxnSpPr>
            <p:cNvPr id="268" name="Straight Connector 267"/>
            <p:cNvCxnSpPr/>
            <p:nvPr/>
          </p:nvCxnSpPr>
          <p:spPr>
            <a:xfrm>
              <a:off x="873806" y="5562600"/>
              <a:ext cx="7772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Oval 127"/>
            <p:cNvSpPr>
              <a:spLocks noChangeAspect="1" noChangeArrowheads="1"/>
            </p:cNvSpPr>
            <p:nvPr/>
          </p:nvSpPr>
          <p:spPr bwMode="auto">
            <a:xfrm>
              <a:off x="886506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Oval 127"/>
            <p:cNvSpPr>
              <a:spLocks noChangeAspect="1" noChangeArrowheads="1"/>
            </p:cNvSpPr>
            <p:nvPr/>
          </p:nvSpPr>
          <p:spPr bwMode="auto">
            <a:xfrm>
              <a:off x="1081130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Oval 270"/>
            <p:cNvSpPr>
              <a:spLocks noChangeAspect="1" noChangeArrowheads="1"/>
            </p:cNvSpPr>
            <p:nvPr/>
          </p:nvSpPr>
          <p:spPr bwMode="auto">
            <a:xfrm>
              <a:off x="1275754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Oval 127"/>
            <p:cNvSpPr>
              <a:spLocks noChangeAspect="1" noChangeArrowheads="1"/>
            </p:cNvSpPr>
            <p:nvPr/>
          </p:nvSpPr>
          <p:spPr bwMode="auto">
            <a:xfrm>
              <a:off x="1470378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3" name="Text Box 186"/>
          <p:cNvSpPr txBox="1">
            <a:spLocks noChangeAspect="1" noChangeArrowheads="1"/>
          </p:cNvSpPr>
          <p:nvPr/>
        </p:nvSpPr>
        <p:spPr bwMode="auto">
          <a:xfrm>
            <a:off x="4274476" y="6212652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(3a)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4" name="Text Box 187"/>
          <p:cNvSpPr txBox="1">
            <a:spLocks noChangeAspect="1" noChangeArrowheads="1"/>
          </p:cNvSpPr>
          <p:nvPr/>
        </p:nvSpPr>
        <p:spPr bwMode="auto">
          <a:xfrm>
            <a:off x="7059092" y="2922440"/>
            <a:ext cx="431701" cy="64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(5)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1469673" y="2517540"/>
            <a:ext cx="8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Solid Ba Target</a:t>
            </a:r>
          </a:p>
        </p:txBody>
      </p:sp>
      <p:pic>
        <p:nvPicPr>
          <p:cNvPr id="305" name="Picture 304" descr="ExperimentSchematic_Classicv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8" t="-1" r="11205" b="73898"/>
          <a:stretch/>
        </p:blipFill>
        <p:spPr>
          <a:xfrm>
            <a:off x="8651597" y="861010"/>
            <a:ext cx="991824" cy="881777"/>
          </a:xfrm>
          <a:prstGeom prst="rect">
            <a:avLst/>
          </a:prstGeom>
        </p:spPr>
      </p:pic>
      <p:pic>
        <p:nvPicPr>
          <p:cNvPr id="306" name="Picture 305" descr="ExperimentSchematic_Classicv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5" t="3706" r="43723" b="86296"/>
          <a:stretch/>
        </p:blipFill>
        <p:spPr>
          <a:xfrm>
            <a:off x="4785618" y="1026759"/>
            <a:ext cx="1857356" cy="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31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7900" y="50801"/>
            <a:ext cx="7772400" cy="614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ZOMBIES experimental schematic</a:t>
            </a:r>
          </a:p>
        </p:txBody>
      </p:sp>
      <p:sp>
        <p:nvSpPr>
          <p:cNvPr id="116" name="Rectangle 94" descr="30%"/>
          <p:cNvSpPr>
            <a:spLocks noChangeAspect="1" noChangeArrowheads="1"/>
          </p:cNvSpPr>
          <p:nvPr/>
        </p:nvSpPr>
        <p:spPr bwMode="auto">
          <a:xfrm>
            <a:off x="2883555" y="977355"/>
            <a:ext cx="5621445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Superconducting Magnet</a:t>
            </a:r>
          </a:p>
        </p:txBody>
      </p:sp>
      <p:sp>
        <p:nvSpPr>
          <p:cNvPr id="117" name="Isosceles Triangle 116"/>
          <p:cNvSpPr/>
          <p:nvPr/>
        </p:nvSpPr>
        <p:spPr>
          <a:xfrm rot="16200000" flipH="1">
            <a:off x="5966419" y="-1368069"/>
            <a:ext cx="220405" cy="752166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soft" dir="t"/>
          </a:scene3d>
          <a:sp3d extrusionH="76200" contourW="12700" prstMaterial="translucentPowder">
            <a:bevelT w="152400" h="50800" prst="softRound"/>
            <a:bevelB w="152400" h="50800" prst="softRound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Line 118"/>
          <p:cNvSpPr>
            <a:spLocks noChangeAspect="1" noChangeShapeType="1"/>
          </p:cNvSpPr>
          <p:nvPr/>
        </p:nvSpPr>
        <p:spPr bwMode="auto">
          <a:xfrm>
            <a:off x="5044153" y="1721915"/>
            <a:ext cx="1320460" cy="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95" descr="30%"/>
          <p:cNvSpPr>
            <a:spLocks noChangeAspect="1" noChangeArrowheads="1"/>
          </p:cNvSpPr>
          <p:nvPr/>
        </p:nvSpPr>
        <p:spPr bwMode="auto">
          <a:xfrm>
            <a:off x="2889830" y="3235380"/>
            <a:ext cx="5579194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0" name="Oval 121"/>
          <p:cNvSpPr>
            <a:spLocks noChangeArrowheads="1"/>
          </p:cNvSpPr>
          <p:nvPr/>
        </p:nvSpPr>
        <p:spPr bwMode="auto">
          <a:xfrm>
            <a:off x="4602738" y="2186275"/>
            <a:ext cx="182880" cy="365760"/>
          </a:xfrm>
          <a:prstGeom prst="ellipse">
            <a:avLst/>
          </a:prstGeom>
          <a:gradFill rotWithShape="0">
            <a:gsLst>
              <a:gs pos="0">
                <a:srgbClr val="FF0000">
                  <a:lumMod val="60000"/>
                  <a:lumOff val="40000"/>
                </a:srgbClr>
              </a:gs>
              <a:gs pos="100000">
                <a:srgbClr val="FF0000">
                  <a:lumMod val="4900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Text Box 187"/>
          <p:cNvSpPr txBox="1">
            <a:spLocks noChangeAspect="1" noChangeArrowheads="1"/>
          </p:cNvSpPr>
          <p:nvPr/>
        </p:nvSpPr>
        <p:spPr bwMode="auto">
          <a:xfrm>
            <a:off x="3405747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(2)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2" name="Text Box 188"/>
          <p:cNvSpPr txBox="1">
            <a:spLocks noChangeAspect="1" noChangeArrowheads="1"/>
          </p:cNvSpPr>
          <p:nvPr/>
        </p:nvSpPr>
        <p:spPr bwMode="auto">
          <a:xfrm>
            <a:off x="4565624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(3)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4" name="Text Box 189"/>
          <p:cNvSpPr txBox="1">
            <a:spLocks noChangeAspect="1" noChangeArrowheads="1"/>
          </p:cNvSpPr>
          <p:nvPr/>
        </p:nvSpPr>
        <p:spPr bwMode="auto">
          <a:xfrm>
            <a:off x="2611449" y="1674828"/>
            <a:ext cx="1228564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" pitchFamily="34" charset="0"/>
              </a:rPr>
              <a:t>Electrodes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Times New Roman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332815" y="188029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127" name="Text Box 187"/>
          <p:cNvSpPr txBox="1">
            <a:spLocks noChangeAspect="1" noChangeArrowheads="1"/>
          </p:cNvSpPr>
          <p:nvPr/>
        </p:nvSpPr>
        <p:spPr bwMode="auto">
          <a:xfrm>
            <a:off x="5816924" y="2967112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(4)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𝓔</m:t>
                      </m:r>
                    </m:oMath>
                  </m:oMathPara>
                </a14:m>
                <a:endParaRPr lang="en-US" b="1" i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Freeform 128"/>
          <p:cNvSpPr/>
          <p:nvPr/>
        </p:nvSpPr>
        <p:spPr>
          <a:xfrm>
            <a:off x="5242791" y="1914101"/>
            <a:ext cx="1411111" cy="974481"/>
          </a:xfrm>
          <a:custGeom>
            <a:avLst/>
            <a:gdLst>
              <a:gd name="connsiteX0" fmla="*/ 0 w 6406445"/>
              <a:gd name="connsiteY0" fmla="*/ 1990481 h 3955028"/>
              <a:gd name="connsiteX1" fmla="*/ 268111 w 6406445"/>
              <a:gd name="connsiteY1" fmla="*/ 2512592 h 3955028"/>
              <a:gd name="connsiteX2" fmla="*/ 268111 w 6406445"/>
              <a:gd name="connsiteY2" fmla="*/ 2512592 h 3955028"/>
              <a:gd name="connsiteX3" fmla="*/ 564445 w 6406445"/>
              <a:gd name="connsiteY3" fmla="*/ 3048815 h 3955028"/>
              <a:gd name="connsiteX4" fmla="*/ 903111 w 6406445"/>
              <a:gd name="connsiteY4" fmla="*/ 3542703 h 3955028"/>
              <a:gd name="connsiteX5" fmla="*/ 1072445 w 6406445"/>
              <a:gd name="connsiteY5" fmla="*/ 3712037 h 3955028"/>
              <a:gd name="connsiteX6" fmla="*/ 1284111 w 6406445"/>
              <a:gd name="connsiteY6" fmla="*/ 3895481 h 3955028"/>
              <a:gd name="connsiteX7" fmla="*/ 1439334 w 6406445"/>
              <a:gd name="connsiteY7" fmla="*/ 3937815 h 3955028"/>
              <a:gd name="connsiteX8" fmla="*/ 1651000 w 6406445"/>
              <a:gd name="connsiteY8" fmla="*/ 3951926 h 3955028"/>
              <a:gd name="connsiteX9" fmla="*/ 1890889 w 6406445"/>
              <a:gd name="connsiteY9" fmla="*/ 3881370 h 3955028"/>
              <a:gd name="connsiteX10" fmla="*/ 2088445 w 6406445"/>
              <a:gd name="connsiteY10" fmla="*/ 3740259 h 3955028"/>
              <a:gd name="connsiteX11" fmla="*/ 2286000 w 6406445"/>
              <a:gd name="connsiteY11" fmla="*/ 3585037 h 3955028"/>
              <a:gd name="connsiteX12" fmla="*/ 2427111 w 6406445"/>
              <a:gd name="connsiteY12" fmla="*/ 3387481 h 3955028"/>
              <a:gd name="connsiteX13" fmla="*/ 2709334 w 6406445"/>
              <a:gd name="connsiteY13" fmla="*/ 2964148 h 3955028"/>
              <a:gd name="connsiteX14" fmla="*/ 3316111 w 6406445"/>
              <a:gd name="connsiteY14" fmla="*/ 1877592 h 3955028"/>
              <a:gd name="connsiteX15" fmla="*/ 3753556 w 6406445"/>
              <a:gd name="connsiteY15" fmla="*/ 1073259 h 3955028"/>
              <a:gd name="connsiteX16" fmla="*/ 3965222 w 6406445"/>
              <a:gd name="connsiteY16" fmla="*/ 706370 h 3955028"/>
              <a:gd name="connsiteX17" fmla="*/ 4162778 w 6406445"/>
              <a:gd name="connsiteY17" fmla="*/ 466481 h 3955028"/>
              <a:gd name="connsiteX18" fmla="*/ 4374445 w 6406445"/>
              <a:gd name="connsiteY18" fmla="*/ 226592 h 3955028"/>
              <a:gd name="connsiteX19" fmla="*/ 4543778 w 6406445"/>
              <a:gd name="connsiteY19" fmla="*/ 99592 h 3955028"/>
              <a:gd name="connsiteX20" fmla="*/ 4684889 w 6406445"/>
              <a:gd name="connsiteY20" fmla="*/ 29037 h 3955028"/>
              <a:gd name="connsiteX21" fmla="*/ 4882445 w 6406445"/>
              <a:gd name="connsiteY21" fmla="*/ 815 h 3955028"/>
              <a:gd name="connsiteX22" fmla="*/ 5080000 w 6406445"/>
              <a:gd name="connsiteY22" fmla="*/ 57259 h 3955028"/>
              <a:gd name="connsiteX23" fmla="*/ 5263445 w 6406445"/>
              <a:gd name="connsiteY23" fmla="*/ 156037 h 3955028"/>
              <a:gd name="connsiteX24" fmla="*/ 5545667 w 6406445"/>
              <a:gd name="connsiteY24" fmla="*/ 480592 h 3955028"/>
              <a:gd name="connsiteX25" fmla="*/ 5856111 w 6406445"/>
              <a:gd name="connsiteY25" fmla="*/ 918037 h 3955028"/>
              <a:gd name="connsiteX26" fmla="*/ 6138334 w 6406445"/>
              <a:gd name="connsiteY26" fmla="*/ 1454259 h 3955028"/>
              <a:gd name="connsiteX27" fmla="*/ 6406445 w 6406445"/>
              <a:gd name="connsiteY27" fmla="*/ 2018703 h 395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406445" h="3955028">
                <a:moveTo>
                  <a:pt x="0" y="1990481"/>
                </a:moveTo>
                <a:lnTo>
                  <a:pt x="268111" y="2512592"/>
                </a:lnTo>
                <a:lnTo>
                  <a:pt x="268111" y="2512592"/>
                </a:lnTo>
                <a:cubicBezTo>
                  <a:pt x="317500" y="2601963"/>
                  <a:pt x="458612" y="2877130"/>
                  <a:pt x="564445" y="3048815"/>
                </a:cubicBezTo>
                <a:cubicBezTo>
                  <a:pt x="670278" y="3220500"/>
                  <a:pt x="818444" y="3432166"/>
                  <a:pt x="903111" y="3542703"/>
                </a:cubicBezTo>
                <a:cubicBezTo>
                  <a:pt x="987778" y="3653240"/>
                  <a:pt x="1008945" y="3653241"/>
                  <a:pt x="1072445" y="3712037"/>
                </a:cubicBezTo>
                <a:cubicBezTo>
                  <a:pt x="1135945" y="3770833"/>
                  <a:pt x="1222963" y="3857851"/>
                  <a:pt x="1284111" y="3895481"/>
                </a:cubicBezTo>
                <a:cubicBezTo>
                  <a:pt x="1345259" y="3933111"/>
                  <a:pt x="1378186" y="3928408"/>
                  <a:pt x="1439334" y="3937815"/>
                </a:cubicBezTo>
                <a:cubicBezTo>
                  <a:pt x="1500482" y="3947222"/>
                  <a:pt x="1575741" y="3961333"/>
                  <a:pt x="1651000" y="3951926"/>
                </a:cubicBezTo>
                <a:cubicBezTo>
                  <a:pt x="1726259" y="3942519"/>
                  <a:pt x="1817982" y="3916648"/>
                  <a:pt x="1890889" y="3881370"/>
                </a:cubicBezTo>
                <a:cubicBezTo>
                  <a:pt x="1963797" y="3846092"/>
                  <a:pt x="2022593" y="3789648"/>
                  <a:pt x="2088445" y="3740259"/>
                </a:cubicBezTo>
                <a:cubicBezTo>
                  <a:pt x="2154297" y="3690870"/>
                  <a:pt x="2229556" y="3643833"/>
                  <a:pt x="2286000" y="3585037"/>
                </a:cubicBezTo>
                <a:cubicBezTo>
                  <a:pt x="2342444" y="3526241"/>
                  <a:pt x="2356555" y="3490963"/>
                  <a:pt x="2427111" y="3387481"/>
                </a:cubicBezTo>
                <a:cubicBezTo>
                  <a:pt x="2497667" y="3284000"/>
                  <a:pt x="2561167" y="3215796"/>
                  <a:pt x="2709334" y="2964148"/>
                </a:cubicBezTo>
                <a:cubicBezTo>
                  <a:pt x="2857501" y="2712500"/>
                  <a:pt x="3142074" y="2192740"/>
                  <a:pt x="3316111" y="1877592"/>
                </a:cubicBezTo>
                <a:cubicBezTo>
                  <a:pt x="3490148" y="1562444"/>
                  <a:pt x="3645371" y="1268463"/>
                  <a:pt x="3753556" y="1073259"/>
                </a:cubicBezTo>
                <a:cubicBezTo>
                  <a:pt x="3861741" y="878055"/>
                  <a:pt x="3897018" y="807500"/>
                  <a:pt x="3965222" y="706370"/>
                </a:cubicBezTo>
                <a:cubicBezTo>
                  <a:pt x="4033426" y="605240"/>
                  <a:pt x="4094574" y="546444"/>
                  <a:pt x="4162778" y="466481"/>
                </a:cubicBezTo>
                <a:cubicBezTo>
                  <a:pt x="4230982" y="386518"/>
                  <a:pt x="4310945" y="287740"/>
                  <a:pt x="4374445" y="226592"/>
                </a:cubicBezTo>
                <a:cubicBezTo>
                  <a:pt x="4437945" y="165444"/>
                  <a:pt x="4492037" y="132518"/>
                  <a:pt x="4543778" y="99592"/>
                </a:cubicBezTo>
                <a:cubicBezTo>
                  <a:pt x="4595519" y="66666"/>
                  <a:pt x="4628445" y="45500"/>
                  <a:pt x="4684889" y="29037"/>
                </a:cubicBezTo>
                <a:cubicBezTo>
                  <a:pt x="4741333" y="12574"/>
                  <a:pt x="4816593" y="-3889"/>
                  <a:pt x="4882445" y="815"/>
                </a:cubicBezTo>
                <a:cubicBezTo>
                  <a:pt x="4948297" y="5519"/>
                  <a:pt x="5016500" y="31389"/>
                  <a:pt x="5080000" y="57259"/>
                </a:cubicBezTo>
                <a:cubicBezTo>
                  <a:pt x="5143500" y="83129"/>
                  <a:pt x="5185834" y="85481"/>
                  <a:pt x="5263445" y="156037"/>
                </a:cubicBezTo>
                <a:cubicBezTo>
                  <a:pt x="5341056" y="226593"/>
                  <a:pt x="5446889" y="353592"/>
                  <a:pt x="5545667" y="480592"/>
                </a:cubicBezTo>
                <a:cubicBezTo>
                  <a:pt x="5644445" y="607592"/>
                  <a:pt x="5757333" y="755759"/>
                  <a:pt x="5856111" y="918037"/>
                </a:cubicBezTo>
                <a:cubicBezTo>
                  <a:pt x="5954889" y="1080315"/>
                  <a:pt x="6046612" y="1270815"/>
                  <a:pt x="6138334" y="1454259"/>
                </a:cubicBezTo>
                <a:cubicBezTo>
                  <a:pt x="6230056" y="1637703"/>
                  <a:pt x="6406445" y="2018703"/>
                  <a:pt x="6406445" y="2018703"/>
                </a:cubicBezTo>
              </a:path>
            </a:pathLst>
          </a:custGeom>
          <a:ln w="38100" cmpd="sng">
            <a:solidFill>
              <a:srgbClr val="FF0000"/>
            </a:solidFill>
          </a:ln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32" name="Group 131"/>
          <p:cNvGrpSpPr/>
          <p:nvPr/>
        </p:nvGrpSpPr>
        <p:grpSpPr>
          <a:xfrm>
            <a:off x="3749867" y="1812385"/>
            <a:ext cx="4351358" cy="1150668"/>
            <a:chOff x="2291114" y="1661472"/>
            <a:chExt cx="4351358" cy="1150668"/>
          </a:xfrm>
        </p:grpSpPr>
        <p:grpSp>
          <p:nvGrpSpPr>
            <p:cNvPr id="133" name="Group 132"/>
            <p:cNvGrpSpPr/>
            <p:nvPr/>
          </p:nvGrpSpPr>
          <p:grpSpPr>
            <a:xfrm>
              <a:off x="4031345" y="1661472"/>
              <a:ext cx="89272" cy="1149723"/>
              <a:chOff x="6553200" y="1662454"/>
              <a:chExt cx="89272" cy="1149723"/>
            </a:xfrm>
          </p:grpSpPr>
          <p:sp>
            <p:nvSpPr>
              <p:cNvPr id="17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3763149" y="1661472"/>
              <a:ext cx="89272" cy="1149723"/>
              <a:chOff x="6272344" y="1663399"/>
              <a:chExt cx="89272" cy="1149723"/>
            </a:xfrm>
          </p:grpSpPr>
          <p:sp>
            <p:nvSpPr>
              <p:cNvPr id="17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3494953" y="1661472"/>
              <a:ext cx="89272" cy="1149723"/>
              <a:chOff x="6001865" y="1663399"/>
              <a:chExt cx="89272" cy="1149723"/>
            </a:xfrm>
          </p:grpSpPr>
          <p:sp>
            <p:nvSpPr>
              <p:cNvPr id="16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4835933" y="1661472"/>
              <a:ext cx="89272" cy="1149723"/>
              <a:chOff x="6553200" y="1662454"/>
              <a:chExt cx="89272" cy="1149723"/>
            </a:xfrm>
          </p:grpSpPr>
          <p:sp>
            <p:nvSpPr>
              <p:cNvPr id="16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4567737" y="1661472"/>
              <a:ext cx="89272" cy="1149723"/>
              <a:chOff x="6272344" y="1663399"/>
              <a:chExt cx="89272" cy="1149723"/>
            </a:xfrm>
          </p:grpSpPr>
          <p:sp>
            <p:nvSpPr>
              <p:cNvPr id="16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4299541" y="1661472"/>
              <a:ext cx="89272" cy="1149723"/>
              <a:chOff x="6001865" y="1663399"/>
              <a:chExt cx="89272" cy="1149723"/>
            </a:xfrm>
          </p:grpSpPr>
          <p:sp>
            <p:nvSpPr>
              <p:cNvPr id="16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104129" y="1661472"/>
              <a:ext cx="89272" cy="1149723"/>
              <a:chOff x="6001865" y="1663399"/>
              <a:chExt cx="89272" cy="1149723"/>
            </a:xfrm>
          </p:grpSpPr>
          <p:sp>
            <p:nvSpPr>
              <p:cNvPr id="16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842449" y="1661472"/>
              <a:ext cx="89272" cy="1149723"/>
              <a:chOff x="6553200" y="1662454"/>
              <a:chExt cx="89272" cy="1149723"/>
            </a:xfrm>
          </p:grpSpPr>
          <p:sp>
            <p:nvSpPr>
              <p:cNvPr id="15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2561593" y="1661472"/>
              <a:ext cx="89272" cy="1149723"/>
              <a:chOff x="6272344" y="1663399"/>
              <a:chExt cx="89272" cy="1149723"/>
            </a:xfrm>
          </p:grpSpPr>
          <p:sp>
            <p:nvSpPr>
              <p:cNvPr id="15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2291114" y="1661472"/>
              <a:ext cx="89272" cy="1149723"/>
              <a:chOff x="6001865" y="1663399"/>
              <a:chExt cx="89272" cy="1149723"/>
            </a:xfrm>
          </p:grpSpPr>
          <p:sp>
            <p:nvSpPr>
              <p:cNvPr id="15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361414" y="1662417"/>
              <a:ext cx="89272" cy="1149723"/>
              <a:chOff x="6553200" y="1662454"/>
              <a:chExt cx="89272" cy="1149723"/>
            </a:xfrm>
          </p:grpSpPr>
          <p:sp>
            <p:nvSpPr>
              <p:cNvPr id="15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6553200" y="1661472"/>
              <a:ext cx="89272" cy="1149723"/>
              <a:chOff x="6553200" y="1662454"/>
              <a:chExt cx="89272" cy="1149723"/>
            </a:xfrm>
          </p:grpSpPr>
          <p:sp>
            <p:nvSpPr>
              <p:cNvPr id="15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285004" y="1661472"/>
              <a:ext cx="89272" cy="1149723"/>
              <a:chOff x="6272344" y="1663399"/>
              <a:chExt cx="89272" cy="1149723"/>
            </a:xfrm>
          </p:grpSpPr>
          <p:sp>
            <p:nvSpPr>
              <p:cNvPr id="14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016808" y="1661472"/>
              <a:ext cx="89272" cy="1149723"/>
              <a:chOff x="6001865" y="1663399"/>
              <a:chExt cx="89272" cy="1149723"/>
            </a:xfrm>
          </p:grpSpPr>
          <p:sp>
            <p:nvSpPr>
              <p:cNvPr id="14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5" name="Text Box 186"/>
          <p:cNvSpPr txBox="1">
            <a:spLocks noChangeAspect="1" noChangeArrowheads="1"/>
          </p:cNvSpPr>
          <p:nvPr/>
        </p:nvSpPr>
        <p:spPr bwMode="auto">
          <a:xfrm>
            <a:off x="2113930" y="3139025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(1)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6" name="Straight Arrow Connector 175"/>
          <p:cNvCxnSpPr/>
          <p:nvPr/>
        </p:nvCxnSpPr>
        <p:spPr>
          <a:xfrm>
            <a:off x="1785081" y="4003271"/>
            <a:ext cx="845111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1785081" y="4003271"/>
            <a:ext cx="157720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545344" y="38903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 </a:t>
            </a:r>
          </a:p>
        </p:txBody>
      </p:sp>
      <p:sp>
        <p:nvSpPr>
          <p:cNvPr id="179" name="Can 178"/>
          <p:cNvSpPr/>
          <p:nvPr/>
        </p:nvSpPr>
        <p:spPr>
          <a:xfrm rot="5400000">
            <a:off x="1876170" y="2692761"/>
            <a:ext cx="704047" cy="90737"/>
          </a:xfrm>
          <a:prstGeom prst="can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Isosceles Triangle 179"/>
          <p:cNvSpPr/>
          <p:nvPr/>
        </p:nvSpPr>
        <p:spPr>
          <a:xfrm flipV="1">
            <a:off x="2145475" y="1195123"/>
            <a:ext cx="166351" cy="1184254"/>
          </a:xfrm>
          <a:prstGeom prst="triangle">
            <a:avLst/>
          </a:prstGeom>
          <a:gradFill>
            <a:gsLst>
              <a:gs pos="0">
                <a:srgbClr val="00B050"/>
              </a:gs>
              <a:gs pos="74000">
                <a:srgbClr val="92D050"/>
              </a:gs>
              <a:gs pos="89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101600">
              <a:srgbClr val="92D05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1" name="Text Box 126"/>
          <p:cNvSpPr txBox="1">
            <a:spLocks noChangeAspect="1" noChangeArrowheads="1"/>
          </p:cNvSpPr>
          <p:nvPr/>
        </p:nvSpPr>
        <p:spPr bwMode="auto">
          <a:xfrm>
            <a:off x="1707964" y="695947"/>
            <a:ext cx="1079873" cy="46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Aft>
                <a:spcPts val="1000"/>
              </a:spcAft>
              <a:defRPr/>
            </a:pPr>
            <a:r>
              <a:rPr lang="en-US" sz="1600" dirty="0">
                <a:solidFill>
                  <a:srgbClr val="008000"/>
                </a:solidFill>
              </a:rPr>
              <a:t>ablation laser pulse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1445783" y="3340015"/>
            <a:ext cx="1440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Molecular</a:t>
            </a:r>
          </a:p>
          <a:p>
            <a:pPr algn="ctr"/>
            <a:r>
              <a:rPr lang="en-US" sz="1600" dirty="0"/>
              <a:t>Beam Source</a:t>
            </a:r>
          </a:p>
        </p:txBody>
      </p:sp>
      <p:grpSp>
        <p:nvGrpSpPr>
          <p:cNvPr id="214" name="Group 213"/>
          <p:cNvGrpSpPr/>
          <p:nvPr/>
        </p:nvGrpSpPr>
        <p:grpSpPr>
          <a:xfrm>
            <a:off x="5049119" y="5796053"/>
            <a:ext cx="777240" cy="240482"/>
            <a:chOff x="838200" y="5779318"/>
            <a:chExt cx="777240" cy="240482"/>
          </a:xfrm>
        </p:grpSpPr>
        <p:cxnSp>
          <p:nvCxnSpPr>
            <p:cNvPr id="215" name="Straight Connector 214"/>
            <p:cNvCxnSpPr/>
            <p:nvPr/>
          </p:nvCxnSpPr>
          <p:spPr>
            <a:xfrm>
              <a:off x="838200" y="6019800"/>
              <a:ext cx="77724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127"/>
            <p:cNvSpPr>
              <a:spLocks noChangeAspect="1" noChangeArrowheads="1"/>
            </p:cNvSpPr>
            <p:nvPr/>
          </p:nvSpPr>
          <p:spPr bwMode="auto">
            <a:xfrm>
              <a:off x="838200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Oval 127"/>
            <p:cNvSpPr>
              <a:spLocks noChangeAspect="1" noChangeArrowheads="1"/>
            </p:cNvSpPr>
            <p:nvPr/>
          </p:nvSpPr>
          <p:spPr bwMode="auto">
            <a:xfrm>
              <a:off x="1032824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Oval 217"/>
            <p:cNvSpPr>
              <a:spLocks noChangeAspect="1" noChangeArrowheads="1"/>
            </p:cNvSpPr>
            <p:nvPr/>
          </p:nvSpPr>
          <p:spPr bwMode="auto">
            <a:xfrm>
              <a:off x="1227448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127"/>
            <p:cNvSpPr>
              <a:spLocks noChangeAspect="1" noChangeArrowheads="1"/>
            </p:cNvSpPr>
            <p:nvPr/>
          </p:nvSpPr>
          <p:spPr bwMode="auto">
            <a:xfrm>
              <a:off x="1422072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20" name="Straight Connector 219"/>
          <p:cNvCxnSpPr/>
          <p:nvPr/>
        </p:nvCxnSpPr>
        <p:spPr>
          <a:xfrm>
            <a:off x="5049119" y="5620038"/>
            <a:ext cx="7772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 Box 186"/>
          <p:cNvSpPr txBox="1">
            <a:spLocks noChangeAspect="1" noChangeArrowheads="1"/>
          </p:cNvSpPr>
          <p:nvPr/>
        </p:nvSpPr>
        <p:spPr bwMode="auto">
          <a:xfrm>
            <a:off x="5221890" y="6207043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(3b)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6011643" y="5796053"/>
            <a:ext cx="777240" cy="240482"/>
            <a:chOff x="838200" y="5779318"/>
            <a:chExt cx="777240" cy="240482"/>
          </a:xfrm>
        </p:grpSpPr>
        <p:cxnSp>
          <p:nvCxnSpPr>
            <p:cNvPr id="229" name="Straight Connector 228"/>
            <p:cNvCxnSpPr/>
            <p:nvPr/>
          </p:nvCxnSpPr>
          <p:spPr>
            <a:xfrm>
              <a:off x="838200" y="6019800"/>
              <a:ext cx="77724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127"/>
            <p:cNvSpPr>
              <a:spLocks noChangeAspect="1" noChangeArrowheads="1"/>
            </p:cNvSpPr>
            <p:nvPr/>
          </p:nvSpPr>
          <p:spPr bwMode="auto">
            <a:xfrm>
              <a:off x="992288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Oval 230"/>
            <p:cNvSpPr>
              <a:spLocks noChangeAspect="1" noChangeArrowheads="1"/>
            </p:cNvSpPr>
            <p:nvPr/>
          </p:nvSpPr>
          <p:spPr bwMode="auto">
            <a:xfrm>
              <a:off x="1186912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Oval 127"/>
            <p:cNvSpPr>
              <a:spLocks noChangeAspect="1" noChangeArrowheads="1"/>
            </p:cNvSpPr>
            <p:nvPr/>
          </p:nvSpPr>
          <p:spPr bwMode="auto">
            <a:xfrm>
              <a:off x="1381536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6065691" y="5379556"/>
            <a:ext cx="777240" cy="240482"/>
            <a:chOff x="886506" y="5322118"/>
            <a:chExt cx="777240" cy="240482"/>
          </a:xfrm>
        </p:grpSpPr>
        <p:cxnSp>
          <p:nvCxnSpPr>
            <p:cNvPr id="234" name="Straight Connector 233"/>
            <p:cNvCxnSpPr/>
            <p:nvPr/>
          </p:nvCxnSpPr>
          <p:spPr>
            <a:xfrm>
              <a:off x="886506" y="5562600"/>
              <a:ext cx="7772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Oval 127"/>
            <p:cNvSpPr>
              <a:spLocks noChangeAspect="1" noChangeArrowheads="1"/>
            </p:cNvSpPr>
            <p:nvPr/>
          </p:nvSpPr>
          <p:spPr bwMode="auto">
            <a:xfrm>
              <a:off x="1185428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6" name="Text Box 186"/>
          <p:cNvSpPr txBox="1">
            <a:spLocks noChangeAspect="1" noChangeArrowheads="1"/>
          </p:cNvSpPr>
          <p:nvPr/>
        </p:nvSpPr>
        <p:spPr bwMode="auto">
          <a:xfrm>
            <a:off x="6299721" y="6207043"/>
            <a:ext cx="425506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(4)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5615066" y="4593450"/>
            <a:ext cx="521792" cy="1436695"/>
            <a:chOff x="4846848" y="4473781"/>
            <a:chExt cx="521792" cy="1436695"/>
          </a:xfrm>
        </p:grpSpPr>
        <p:grpSp>
          <p:nvGrpSpPr>
            <p:cNvPr id="238" name="Group 237"/>
            <p:cNvGrpSpPr/>
            <p:nvPr/>
          </p:nvGrpSpPr>
          <p:grpSpPr>
            <a:xfrm>
              <a:off x="5143538" y="4473781"/>
              <a:ext cx="225102" cy="1436695"/>
              <a:chOff x="5932623" y="1644988"/>
              <a:chExt cx="225102" cy="1436695"/>
            </a:xfrm>
          </p:grpSpPr>
          <p:cxnSp>
            <p:nvCxnSpPr>
              <p:cNvPr id="240" name="Curved Connector 239"/>
              <p:cNvCxnSpPr/>
              <p:nvPr/>
            </p:nvCxnSpPr>
            <p:spPr>
              <a:xfrm rot="18775998" flipV="1">
                <a:off x="5952961" y="2876919"/>
                <a:ext cx="208667" cy="200861"/>
              </a:xfrm>
              <a:prstGeom prst="curvedConnector3">
                <a:avLst>
                  <a:gd name="adj1" fmla="val 46895"/>
                </a:avLst>
              </a:prstGeom>
              <a:solidFill>
                <a:srgbClr val="008000"/>
              </a:solidFill>
              <a:ln w="12700" cmpd="sng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urved Connector 240"/>
              <p:cNvCxnSpPr/>
              <p:nvPr/>
            </p:nvCxnSpPr>
            <p:spPr>
              <a:xfrm rot="18775998" flipV="1">
                <a:off x="5947166" y="2586519"/>
                <a:ext cx="208667" cy="200861"/>
              </a:xfrm>
              <a:prstGeom prst="curvedConnector3">
                <a:avLst/>
              </a:prstGeom>
              <a:solidFill>
                <a:srgbClr val="008000"/>
              </a:solidFill>
              <a:ln w="12700" cmpd="sng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urved Connector 241"/>
              <p:cNvCxnSpPr/>
              <p:nvPr/>
            </p:nvCxnSpPr>
            <p:spPr>
              <a:xfrm rot="18775998" flipV="1">
                <a:off x="5942239" y="2296929"/>
                <a:ext cx="208667" cy="200861"/>
              </a:xfrm>
              <a:prstGeom prst="curvedConnector3">
                <a:avLst/>
              </a:prstGeom>
              <a:solidFill>
                <a:srgbClr val="008000"/>
              </a:solidFill>
              <a:ln w="12700" cmpd="sng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urved Connector 242"/>
              <p:cNvCxnSpPr/>
              <p:nvPr/>
            </p:nvCxnSpPr>
            <p:spPr>
              <a:xfrm rot="18775998" flipV="1">
                <a:off x="5937312" y="2007338"/>
                <a:ext cx="208667" cy="200861"/>
              </a:xfrm>
              <a:prstGeom prst="curvedConnector3">
                <a:avLst/>
              </a:prstGeom>
              <a:solidFill>
                <a:srgbClr val="008000"/>
              </a:solidFill>
              <a:ln w="12700" cmpd="sng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urved Connector 243"/>
              <p:cNvCxnSpPr/>
              <p:nvPr/>
            </p:nvCxnSpPr>
            <p:spPr>
              <a:xfrm rot="18775998" flipV="1">
                <a:off x="5928720" y="1721687"/>
                <a:ext cx="208667" cy="200861"/>
              </a:xfrm>
              <a:prstGeom prst="curvedConnector3">
                <a:avLst/>
              </a:prstGeom>
              <a:solidFill>
                <a:srgbClr val="008000"/>
              </a:solidFill>
              <a:ln w="12700" cmpd="sng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Chevron 244"/>
              <p:cNvSpPr/>
              <p:nvPr/>
            </p:nvSpPr>
            <p:spPr>
              <a:xfrm rot="16200000">
                <a:off x="5991302" y="1608926"/>
                <a:ext cx="64665" cy="136790"/>
              </a:xfrm>
              <a:prstGeom prst="chevron">
                <a:avLst/>
              </a:prstGeom>
              <a:solidFill>
                <a:srgbClr val="000090"/>
              </a:solidFill>
              <a:ln w="12700" cmpd="sng">
                <a:solidFill>
                  <a:srgbClr val="00009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57150" cmpd="sng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4846848" y="4515511"/>
                  <a:ext cx="4110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oMath>
                    </m:oMathPara>
                  </a14:m>
                  <a:endParaRPr lang="en-US" sz="20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848" y="4515511"/>
                  <a:ext cx="411074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6" name="TextBox 245"/>
          <p:cNvSpPr txBox="1"/>
          <p:nvPr/>
        </p:nvSpPr>
        <p:spPr>
          <a:xfrm>
            <a:off x="6690885" y="5240052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</a:p>
        </p:txBody>
      </p:sp>
      <p:sp>
        <p:nvSpPr>
          <p:cNvPr id="247" name="Curved Right Arrow 246"/>
          <p:cNvSpPr/>
          <p:nvPr/>
        </p:nvSpPr>
        <p:spPr>
          <a:xfrm rot="10800000">
            <a:off x="6819811" y="5558163"/>
            <a:ext cx="163950" cy="456176"/>
          </a:xfrm>
          <a:prstGeom prst="curvedRightArrow">
            <a:avLst>
              <a:gd name="adj1" fmla="val 25000"/>
              <a:gd name="adj2" fmla="val 42198"/>
              <a:gd name="adj3" fmla="val 25000"/>
            </a:avLst>
          </a:prstGeom>
          <a:solidFill>
            <a:schemeClr val="accent4">
              <a:lumMod val="75000"/>
            </a:schemeClr>
          </a:solidFill>
          <a:ln w="3175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4" name="Text Box 187"/>
          <p:cNvSpPr txBox="1">
            <a:spLocks noChangeAspect="1" noChangeArrowheads="1"/>
          </p:cNvSpPr>
          <p:nvPr/>
        </p:nvSpPr>
        <p:spPr bwMode="auto">
          <a:xfrm>
            <a:off x="7059092" y="2922440"/>
            <a:ext cx="431701" cy="64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(5)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1469673" y="2517540"/>
            <a:ext cx="8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Solid Ba Target</a:t>
            </a:r>
          </a:p>
        </p:txBody>
      </p:sp>
      <p:pic>
        <p:nvPicPr>
          <p:cNvPr id="305" name="Picture 304" descr="ExperimentSchematic_Classicv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8" t="-1" r="11205" b="73898"/>
          <a:stretch/>
        </p:blipFill>
        <p:spPr>
          <a:xfrm>
            <a:off x="8651597" y="861010"/>
            <a:ext cx="991824" cy="881777"/>
          </a:xfrm>
          <a:prstGeom prst="rect">
            <a:avLst/>
          </a:prstGeom>
        </p:spPr>
      </p:pic>
      <p:pic>
        <p:nvPicPr>
          <p:cNvPr id="306" name="Picture 305" descr="ExperimentSchematic_Classicv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5" t="3706" r="43723" b="86296"/>
          <a:stretch/>
        </p:blipFill>
        <p:spPr>
          <a:xfrm>
            <a:off x="4785618" y="1026759"/>
            <a:ext cx="1857356" cy="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07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7900" y="50801"/>
            <a:ext cx="7772400" cy="614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ZOMBIES experimental schematic</a:t>
            </a:r>
          </a:p>
        </p:txBody>
      </p:sp>
      <p:sp>
        <p:nvSpPr>
          <p:cNvPr id="1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37B8FF4D-E3B5-E447-B126-03CE17A4E860}" type="slidenum">
              <a:rPr lang="en-US" smtClean="0"/>
              <a:t>34</a:t>
            </a:fld>
            <a:endParaRPr lang="en-US"/>
          </a:p>
        </p:txBody>
      </p:sp>
      <p:sp>
        <p:nvSpPr>
          <p:cNvPr id="116" name="Rectangle 94" descr="30%"/>
          <p:cNvSpPr>
            <a:spLocks noChangeAspect="1" noChangeArrowheads="1"/>
          </p:cNvSpPr>
          <p:nvPr/>
        </p:nvSpPr>
        <p:spPr bwMode="auto">
          <a:xfrm>
            <a:off x="2883555" y="977355"/>
            <a:ext cx="5621445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Superconducting Magnet</a:t>
            </a:r>
          </a:p>
        </p:txBody>
      </p:sp>
      <p:sp>
        <p:nvSpPr>
          <p:cNvPr id="117" name="Isosceles Triangle 116"/>
          <p:cNvSpPr/>
          <p:nvPr/>
        </p:nvSpPr>
        <p:spPr>
          <a:xfrm rot="16200000" flipH="1">
            <a:off x="5966419" y="-1368069"/>
            <a:ext cx="220405" cy="752166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soft" dir="t"/>
          </a:scene3d>
          <a:sp3d extrusionH="76200" contourW="12700" prstMaterial="translucentPowder">
            <a:bevelT w="152400" h="50800" prst="softRound"/>
            <a:bevelB w="152400" h="50800" prst="softRound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Line 118"/>
          <p:cNvSpPr>
            <a:spLocks noChangeAspect="1" noChangeShapeType="1"/>
          </p:cNvSpPr>
          <p:nvPr/>
        </p:nvSpPr>
        <p:spPr bwMode="auto">
          <a:xfrm>
            <a:off x="5044153" y="1721915"/>
            <a:ext cx="1320460" cy="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95" descr="30%"/>
          <p:cNvSpPr>
            <a:spLocks noChangeAspect="1" noChangeArrowheads="1"/>
          </p:cNvSpPr>
          <p:nvPr/>
        </p:nvSpPr>
        <p:spPr bwMode="auto">
          <a:xfrm>
            <a:off x="2889830" y="3235380"/>
            <a:ext cx="5579194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0" name="Oval 121"/>
          <p:cNvSpPr>
            <a:spLocks noChangeArrowheads="1"/>
          </p:cNvSpPr>
          <p:nvPr/>
        </p:nvSpPr>
        <p:spPr bwMode="auto">
          <a:xfrm>
            <a:off x="4602738" y="2186275"/>
            <a:ext cx="182880" cy="365760"/>
          </a:xfrm>
          <a:prstGeom prst="ellipse">
            <a:avLst/>
          </a:prstGeom>
          <a:gradFill rotWithShape="0">
            <a:gsLst>
              <a:gs pos="0">
                <a:srgbClr val="FF0000">
                  <a:lumMod val="60000"/>
                  <a:lumOff val="40000"/>
                </a:srgbClr>
              </a:gs>
              <a:gs pos="100000">
                <a:srgbClr val="FF0000">
                  <a:lumMod val="4900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Text Box 187"/>
          <p:cNvSpPr txBox="1">
            <a:spLocks noChangeAspect="1" noChangeArrowheads="1"/>
          </p:cNvSpPr>
          <p:nvPr/>
        </p:nvSpPr>
        <p:spPr bwMode="auto">
          <a:xfrm>
            <a:off x="3405747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(2)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2" name="Text Box 188"/>
          <p:cNvSpPr txBox="1">
            <a:spLocks noChangeAspect="1" noChangeArrowheads="1"/>
          </p:cNvSpPr>
          <p:nvPr/>
        </p:nvSpPr>
        <p:spPr bwMode="auto">
          <a:xfrm>
            <a:off x="4565624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(3)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4" name="Text Box 189"/>
          <p:cNvSpPr txBox="1">
            <a:spLocks noChangeAspect="1" noChangeArrowheads="1"/>
          </p:cNvSpPr>
          <p:nvPr/>
        </p:nvSpPr>
        <p:spPr bwMode="auto">
          <a:xfrm>
            <a:off x="2611449" y="1674828"/>
            <a:ext cx="1228564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" pitchFamily="34" charset="0"/>
              </a:rPr>
              <a:t>Electrodes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Times New Roman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332815" y="188029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127" name="Text Box 187"/>
          <p:cNvSpPr txBox="1">
            <a:spLocks noChangeAspect="1" noChangeArrowheads="1"/>
          </p:cNvSpPr>
          <p:nvPr/>
        </p:nvSpPr>
        <p:spPr bwMode="auto">
          <a:xfrm>
            <a:off x="5816924" y="2967112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(4)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𝓔</m:t>
                      </m:r>
                    </m:oMath>
                  </m:oMathPara>
                </a14:m>
                <a:endParaRPr lang="en-US" b="1" i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Freeform 128"/>
          <p:cNvSpPr/>
          <p:nvPr/>
        </p:nvSpPr>
        <p:spPr>
          <a:xfrm>
            <a:off x="5242791" y="1914101"/>
            <a:ext cx="1411111" cy="974481"/>
          </a:xfrm>
          <a:custGeom>
            <a:avLst/>
            <a:gdLst>
              <a:gd name="connsiteX0" fmla="*/ 0 w 6406445"/>
              <a:gd name="connsiteY0" fmla="*/ 1990481 h 3955028"/>
              <a:gd name="connsiteX1" fmla="*/ 268111 w 6406445"/>
              <a:gd name="connsiteY1" fmla="*/ 2512592 h 3955028"/>
              <a:gd name="connsiteX2" fmla="*/ 268111 w 6406445"/>
              <a:gd name="connsiteY2" fmla="*/ 2512592 h 3955028"/>
              <a:gd name="connsiteX3" fmla="*/ 564445 w 6406445"/>
              <a:gd name="connsiteY3" fmla="*/ 3048815 h 3955028"/>
              <a:gd name="connsiteX4" fmla="*/ 903111 w 6406445"/>
              <a:gd name="connsiteY4" fmla="*/ 3542703 h 3955028"/>
              <a:gd name="connsiteX5" fmla="*/ 1072445 w 6406445"/>
              <a:gd name="connsiteY5" fmla="*/ 3712037 h 3955028"/>
              <a:gd name="connsiteX6" fmla="*/ 1284111 w 6406445"/>
              <a:gd name="connsiteY6" fmla="*/ 3895481 h 3955028"/>
              <a:gd name="connsiteX7" fmla="*/ 1439334 w 6406445"/>
              <a:gd name="connsiteY7" fmla="*/ 3937815 h 3955028"/>
              <a:gd name="connsiteX8" fmla="*/ 1651000 w 6406445"/>
              <a:gd name="connsiteY8" fmla="*/ 3951926 h 3955028"/>
              <a:gd name="connsiteX9" fmla="*/ 1890889 w 6406445"/>
              <a:gd name="connsiteY9" fmla="*/ 3881370 h 3955028"/>
              <a:gd name="connsiteX10" fmla="*/ 2088445 w 6406445"/>
              <a:gd name="connsiteY10" fmla="*/ 3740259 h 3955028"/>
              <a:gd name="connsiteX11" fmla="*/ 2286000 w 6406445"/>
              <a:gd name="connsiteY11" fmla="*/ 3585037 h 3955028"/>
              <a:gd name="connsiteX12" fmla="*/ 2427111 w 6406445"/>
              <a:gd name="connsiteY12" fmla="*/ 3387481 h 3955028"/>
              <a:gd name="connsiteX13" fmla="*/ 2709334 w 6406445"/>
              <a:gd name="connsiteY13" fmla="*/ 2964148 h 3955028"/>
              <a:gd name="connsiteX14" fmla="*/ 3316111 w 6406445"/>
              <a:gd name="connsiteY14" fmla="*/ 1877592 h 3955028"/>
              <a:gd name="connsiteX15" fmla="*/ 3753556 w 6406445"/>
              <a:gd name="connsiteY15" fmla="*/ 1073259 h 3955028"/>
              <a:gd name="connsiteX16" fmla="*/ 3965222 w 6406445"/>
              <a:gd name="connsiteY16" fmla="*/ 706370 h 3955028"/>
              <a:gd name="connsiteX17" fmla="*/ 4162778 w 6406445"/>
              <a:gd name="connsiteY17" fmla="*/ 466481 h 3955028"/>
              <a:gd name="connsiteX18" fmla="*/ 4374445 w 6406445"/>
              <a:gd name="connsiteY18" fmla="*/ 226592 h 3955028"/>
              <a:gd name="connsiteX19" fmla="*/ 4543778 w 6406445"/>
              <a:gd name="connsiteY19" fmla="*/ 99592 h 3955028"/>
              <a:gd name="connsiteX20" fmla="*/ 4684889 w 6406445"/>
              <a:gd name="connsiteY20" fmla="*/ 29037 h 3955028"/>
              <a:gd name="connsiteX21" fmla="*/ 4882445 w 6406445"/>
              <a:gd name="connsiteY21" fmla="*/ 815 h 3955028"/>
              <a:gd name="connsiteX22" fmla="*/ 5080000 w 6406445"/>
              <a:gd name="connsiteY22" fmla="*/ 57259 h 3955028"/>
              <a:gd name="connsiteX23" fmla="*/ 5263445 w 6406445"/>
              <a:gd name="connsiteY23" fmla="*/ 156037 h 3955028"/>
              <a:gd name="connsiteX24" fmla="*/ 5545667 w 6406445"/>
              <a:gd name="connsiteY24" fmla="*/ 480592 h 3955028"/>
              <a:gd name="connsiteX25" fmla="*/ 5856111 w 6406445"/>
              <a:gd name="connsiteY25" fmla="*/ 918037 h 3955028"/>
              <a:gd name="connsiteX26" fmla="*/ 6138334 w 6406445"/>
              <a:gd name="connsiteY26" fmla="*/ 1454259 h 3955028"/>
              <a:gd name="connsiteX27" fmla="*/ 6406445 w 6406445"/>
              <a:gd name="connsiteY27" fmla="*/ 2018703 h 395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406445" h="3955028">
                <a:moveTo>
                  <a:pt x="0" y="1990481"/>
                </a:moveTo>
                <a:lnTo>
                  <a:pt x="268111" y="2512592"/>
                </a:lnTo>
                <a:lnTo>
                  <a:pt x="268111" y="2512592"/>
                </a:lnTo>
                <a:cubicBezTo>
                  <a:pt x="317500" y="2601963"/>
                  <a:pt x="458612" y="2877130"/>
                  <a:pt x="564445" y="3048815"/>
                </a:cubicBezTo>
                <a:cubicBezTo>
                  <a:pt x="670278" y="3220500"/>
                  <a:pt x="818444" y="3432166"/>
                  <a:pt x="903111" y="3542703"/>
                </a:cubicBezTo>
                <a:cubicBezTo>
                  <a:pt x="987778" y="3653240"/>
                  <a:pt x="1008945" y="3653241"/>
                  <a:pt x="1072445" y="3712037"/>
                </a:cubicBezTo>
                <a:cubicBezTo>
                  <a:pt x="1135945" y="3770833"/>
                  <a:pt x="1222963" y="3857851"/>
                  <a:pt x="1284111" y="3895481"/>
                </a:cubicBezTo>
                <a:cubicBezTo>
                  <a:pt x="1345259" y="3933111"/>
                  <a:pt x="1378186" y="3928408"/>
                  <a:pt x="1439334" y="3937815"/>
                </a:cubicBezTo>
                <a:cubicBezTo>
                  <a:pt x="1500482" y="3947222"/>
                  <a:pt x="1575741" y="3961333"/>
                  <a:pt x="1651000" y="3951926"/>
                </a:cubicBezTo>
                <a:cubicBezTo>
                  <a:pt x="1726259" y="3942519"/>
                  <a:pt x="1817982" y="3916648"/>
                  <a:pt x="1890889" y="3881370"/>
                </a:cubicBezTo>
                <a:cubicBezTo>
                  <a:pt x="1963797" y="3846092"/>
                  <a:pt x="2022593" y="3789648"/>
                  <a:pt x="2088445" y="3740259"/>
                </a:cubicBezTo>
                <a:cubicBezTo>
                  <a:pt x="2154297" y="3690870"/>
                  <a:pt x="2229556" y="3643833"/>
                  <a:pt x="2286000" y="3585037"/>
                </a:cubicBezTo>
                <a:cubicBezTo>
                  <a:pt x="2342444" y="3526241"/>
                  <a:pt x="2356555" y="3490963"/>
                  <a:pt x="2427111" y="3387481"/>
                </a:cubicBezTo>
                <a:cubicBezTo>
                  <a:pt x="2497667" y="3284000"/>
                  <a:pt x="2561167" y="3215796"/>
                  <a:pt x="2709334" y="2964148"/>
                </a:cubicBezTo>
                <a:cubicBezTo>
                  <a:pt x="2857501" y="2712500"/>
                  <a:pt x="3142074" y="2192740"/>
                  <a:pt x="3316111" y="1877592"/>
                </a:cubicBezTo>
                <a:cubicBezTo>
                  <a:pt x="3490148" y="1562444"/>
                  <a:pt x="3645371" y="1268463"/>
                  <a:pt x="3753556" y="1073259"/>
                </a:cubicBezTo>
                <a:cubicBezTo>
                  <a:pt x="3861741" y="878055"/>
                  <a:pt x="3897018" y="807500"/>
                  <a:pt x="3965222" y="706370"/>
                </a:cubicBezTo>
                <a:cubicBezTo>
                  <a:pt x="4033426" y="605240"/>
                  <a:pt x="4094574" y="546444"/>
                  <a:pt x="4162778" y="466481"/>
                </a:cubicBezTo>
                <a:cubicBezTo>
                  <a:pt x="4230982" y="386518"/>
                  <a:pt x="4310945" y="287740"/>
                  <a:pt x="4374445" y="226592"/>
                </a:cubicBezTo>
                <a:cubicBezTo>
                  <a:pt x="4437945" y="165444"/>
                  <a:pt x="4492037" y="132518"/>
                  <a:pt x="4543778" y="99592"/>
                </a:cubicBezTo>
                <a:cubicBezTo>
                  <a:pt x="4595519" y="66666"/>
                  <a:pt x="4628445" y="45500"/>
                  <a:pt x="4684889" y="29037"/>
                </a:cubicBezTo>
                <a:cubicBezTo>
                  <a:pt x="4741333" y="12574"/>
                  <a:pt x="4816593" y="-3889"/>
                  <a:pt x="4882445" y="815"/>
                </a:cubicBezTo>
                <a:cubicBezTo>
                  <a:pt x="4948297" y="5519"/>
                  <a:pt x="5016500" y="31389"/>
                  <a:pt x="5080000" y="57259"/>
                </a:cubicBezTo>
                <a:cubicBezTo>
                  <a:pt x="5143500" y="83129"/>
                  <a:pt x="5185834" y="85481"/>
                  <a:pt x="5263445" y="156037"/>
                </a:cubicBezTo>
                <a:cubicBezTo>
                  <a:pt x="5341056" y="226593"/>
                  <a:pt x="5446889" y="353592"/>
                  <a:pt x="5545667" y="480592"/>
                </a:cubicBezTo>
                <a:cubicBezTo>
                  <a:pt x="5644445" y="607592"/>
                  <a:pt x="5757333" y="755759"/>
                  <a:pt x="5856111" y="918037"/>
                </a:cubicBezTo>
                <a:cubicBezTo>
                  <a:pt x="5954889" y="1080315"/>
                  <a:pt x="6046612" y="1270815"/>
                  <a:pt x="6138334" y="1454259"/>
                </a:cubicBezTo>
                <a:cubicBezTo>
                  <a:pt x="6230056" y="1637703"/>
                  <a:pt x="6406445" y="2018703"/>
                  <a:pt x="6406445" y="2018703"/>
                </a:cubicBezTo>
              </a:path>
            </a:pathLst>
          </a:custGeom>
          <a:ln w="38100" cmpd="sng">
            <a:solidFill>
              <a:srgbClr val="FF0000"/>
            </a:solidFill>
          </a:ln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0" name="Oval 121"/>
          <p:cNvSpPr>
            <a:spLocks noChangeArrowheads="1"/>
          </p:cNvSpPr>
          <p:nvPr/>
        </p:nvSpPr>
        <p:spPr bwMode="auto">
          <a:xfrm>
            <a:off x="7089432" y="2186275"/>
            <a:ext cx="182880" cy="365760"/>
          </a:xfrm>
          <a:prstGeom prst="ellipse">
            <a:avLst/>
          </a:prstGeom>
          <a:gradFill rotWithShape="0">
            <a:gsLst>
              <a:gs pos="0">
                <a:srgbClr val="FF0000">
                  <a:lumMod val="60000"/>
                  <a:lumOff val="40000"/>
                </a:srgbClr>
              </a:gs>
              <a:gs pos="100000">
                <a:srgbClr val="FF0000">
                  <a:lumMod val="4900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6832338" y="188029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Laser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3749867" y="1812385"/>
            <a:ext cx="4351358" cy="1150668"/>
            <a:chOff x="2291114" y="1661472"/>
            <a:chExt cx="4351358" cy="1150668"/>
          </a:xfrm>
        </p:grpSpPr>
        <p:grpSp>
          <p:nvGrpSpPr>
            <p:cNvPr id="133" name="Group 132"/>
            <p:cNvGrpSpPr/>
            <p:nvPr/>
          </p:nvGrpSpPr>
          <p:grpSpPr>
            <a:xfrm>
              <a:off x="4031345" y="1661472"/>
              <a:ext cx="89272" cy="1149723"/>
              <a:chOff x="6553200" y="1662454"/>
              <a:chExt cx="89272" cy="1149723"/>
            </a:xfrm>
          </p:grpSpPr>
          <p:sp>
            <p:nvSpPr>
              <p:cNvPr id="17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3763149" y="1661472"/>
              <a:ext cx="89272" cy="1149723"/>
              <a:chOff x="6272344" y="1663399"/>
              <a:chExt cx="89272" cy="1149723"/>
            </a:xfrm>
          </p:grpSpPr>
          <p:sp>
            <p:nvSpPr>
              <p:cNvPr id="17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3494953" y="1661472"/>
              <a:ext cx="89272" cy="1149723"/>
              <a:chOff x="6001865" y="1663399"/>
              <a:chExt cx="89272" cy="1149723"/>
            </a:xfrm>
          </p:grpSpPr>
          <p:sp>
            <p:nvSpPr>
              <p:cNvPr id="16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4835933" y="1661472"/>
              <a:ext cx="89272" cy="1149723"/>
              <a:chOff x="6553200" y="1662454"/>
              <a:chExt cx="89272" cy="1149723"/>
            </a:xfrm>
          </p:grpSpPr>
          <p:sp>
            <p:nvSpPr>
              <p:cNvPr id="16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4567737" y="1661472"/>
              <a:ext cx="89272" cy="1149723"/>
              <a:chOff x="6272344" y="1663399"/>
              <a:chExt cx="89272" cy="1149723"/>
            </a:xfrm>
          </p:grpSpPr>
          <p:sp>
            <p:nvSpPr>
              <p:cNvPr id="16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4299541" y="1661472"/>
              <a:ext cx="89272" cy="1149723"/>
              <a:chOff x="6001865" y="1663399"/>
              <a:chExt cx="89272" cy="1149723"/>
            </a:xfrm>
          </p:grpSpPr>
          <p:sp>
            <p:nvSpPr>
              <p:cNvPr id="16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104129" y="1661472"/>
              <a:ext cx="89272" cy="1149723"/>
              <a:chOff x="6001865" y="1663399"/>
              <a:chExt cx="89272" cy="1149723"/>
            </a:xfrm>
          </p:grpSpPr>
          <p:sp>
            <p:nvSpPr>
              <p:cNvPr id="16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842449" y="1661472"/>
              <a:ext cx="89272" cy="1149723"/>
              <a:chOff x="6553200" y="1662454"/>
              <a:chExt cx="89272" cy="1149723"/>
            </a:xfrm>
          </p:grpSpPr>
          <p:sp>
            <p:nvSpPr>
              <p:cNvPr id="15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2561593" y="1661472"/>
              <a:ext cx="89272" cy="1149723"/>
              <a:chOff x="6272344" y="1663399"/>
              <a:chExt cx="89272" cy="1149723"/>
            </a:xfrm>
          </p:grpSpPr>
          <p:sp>
            <p:nvSpPr>
              <p:cNvPr id="15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2291114" y="1661472"/>
              <a:ext cx="89272" cy="1149723"/>
              <a:chOff x="6001865" y="1663399"/>
              <a:chExt cx="89272" cy="1149723"/>
            </a:xfrm>
          </p:grpSpPr>
          <p:sp>
            <p:nvSpPr>
              <p:cNvPr id="15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361414" y="1662417"/>
              <a:ext cx="89272" cy="1149723"/>
              <a:chOff x="6553200" y="1662454"/>
              <a:chExt cx="89272" cy="1149723"/>
            </a:xfrm>
          </p:grpSpPr>
          <p:sp>
            <p:nvSpPr>
              <p:cNvPr id="15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6553200" y="1661472"/>
              <a:ext cx="89272" cy="1149723"/>
              <a:chOff x="6553200" y="1662454"/>
              <a:chExt cx="89272" cy="1149723"/>
            </a:xfrm>
          </p:grpSpPr>
          <p:sp>
            <p:nvSpPr>
              <p:cNvPr id="15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285004" y="1661472"/>
              <a:ext cx="89272" cy="1149723"/>
              <a:chOff x="6272344" y="1663399"/>
              <a:chExt cx="89272" cy="1149723"/>
            </a:xfrm>
          </p:grpSpPr>
          <p:sp>
            <p:nvSpPr>
              <p:cNvPr id="14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016808" y="1661472"/>
              <a:ext cx="89272" cy="1149723"/>
              <a:chOff x="6001865" y="1663399"/>
              <a:chExt cx="89272" cy="1149723"/>
            </a:xfrm>
          </p:grpSpPr>
          <p:sp>
            <p:nvSpPr>
              <p:cNvPr id="14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5" name="Text Box 186"/>
          <p:cNvSpPr txBox="1">
            <a:spLocks noChangeAspect="1" noChangeArrowheads="1"/>
          </p:cNvSpPr>
          <p:nvPr/>
        </p:nvSpPr>
        <p:spPr bwMode="auto">
          <a:xfrm>
            <a:off x="2113930" y="3139025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(1)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6" name="Straight Arrow Connector 175"/>
          <p:cNvCxnSpPr/>
          <p:nvPr/>
        </p:nvCxnSpPr>
        <p:spPr>
          <a:xfrm>
            <a:off x="1785081" y="4003271"/>
            <a:ext cx="845111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545344" y="38903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 </a:t>
            </a:r>
          </a:p>
        </p:txBody>
      </p:sp>
      <p:sp>
        <p:nvSpPr>
          <p:cNvPr id="179" name="Can 178"/>
          <p:cNvSpPr/>
          <p:nvPr/>
        </p:nvSpPr>
        <p:spPr>
          <a:xfrm rot="5400000">
            <a:off x="1876170" y="2692761"/>
            <a:ext cx="704047" cy="90737"/>
          </a:xfrm>
          <a:prstGeom prst="can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Isosceles Triangle 179"/>
          <p:cNvSpPr/>
          <p:nvPr/>
        </p:nvSpPr>
        <p:spPr>
          <a:xfrm flipV="1">
            <a:off x="2145475" y="1195123"/>
            <a:ext cx="166351" cy="1184254"/>
          </a:xfrm>
          <a:prstGeom prst="triangle">
            <a:avLst/>
          </a:prstGeom>
          <a:gradFill>
            <a:gsLst>
              <a:gs pos="0">
                <a:srgbClr val="00B050"/>
              </a:gs>
              <a:gs pos="74000">
                <a:srgbClr val="92D050"/>
              </a:gs>
              <a:gs pos="89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101600">
              <a:srgbClr val="92D05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1" name="Text Box 126"/>
          <p:cNvSpPr txBox="1">
            <a:spLocks noChangeAspect="1" noChangeArrowheads="1"/>
          </p:cNvSpPr>
          <p:nvPr/>
        </p:nvSpPr>
        <p:spPr bwMode="auto">
          <a:xfrm>
            <a:off x="1707964" y="695947"/>
            <a:ext cx="1079873" cy="46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Aft>
                <a:spcPts val="1000"/>
              </a:spcAft>
              <a:defRPr/>
            </a:pPr>
            <a:r>
              <a:rPr lang="en-US" sz="1600" dirty="0">
                <a:solidFill>
                  <a:srgbClr val="008000"/>
                </a:solidFill>
              </a:rPr>
              <a:t>ablation laser pulse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1445783" y="3340015"/>
            <a:ext cx="1440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Molecular</a:t>
            </a:r>
          </a:p>
          <a:p>
            <a:pPr algn="ctr"/>
            <a:r>
              <a:rPr lang="en-US" sz="1600" dirty="0"/>
              <a:t>Beam Source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6011643" y="5796053"/>
            <a:ext cx="777240" cy="240482"/>
            <a:chOff x="838200" y="5779318"/>
            <a:chExt cx="777240" cy="240482"/>
          </a:xfrm>
        </p:grpSpPr>
        <p:cxnSp>
          <p:nvCxnSpPr>
            <p:cNvPr id="229" name="Straight Connector 228"/>
            <p:cNvCxnSpPr/>
            <p:nvPr/>
          </p:nvCxnSpPr>
          <p:spPr>
            <a:xfrm>
              <a:off x="838200" y="6019800"/>
              <a:ext cx="77724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127"/>
            <p:cNvSpPr>
              <a:spLocks noChangeAspect="1" noChangeArrowheads="1"/>
            </p:cNvSpPr>
            <p:nvPr/>
          </p:nvSpPr>
          <p:spPr bwMode="auto">
            <a:xfrm>
              <a:off x="992288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Oval 230"/>
            <p:cNvSpPr>
              <a:spLocks noChangeAspect="1" noChangeArrowheads="1"/>
            </p:cNvSpPr>
            <p:nvPr/>
          </p:nvSpPr>
          <p:spPr bwMode="auto">
            <a:xfrm>
              <a:off x="1186912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Oval 127"/>
            <p:cNvSpPr>
              <a:spLocks noChangeAspect="1" noChangeArrowheads="1"/>
            </p:cNvSpPr>
            <p:nvPr/>
          </p:nvSpPr>
          <p:spPr bwMode="auto">
            <a:xfrm>
              <a:off x="1381536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6065691" y="5379556"/>
            <a:ext cx="777240" cy="240482"/>
            <a:chOff x="886506" y="5322118"/>
            <a:chExt cx="777240" cy="240482"/>
          </a:xfrm>
        </p:grpSpPr>
        <p:cxnSp>
          <p:nvCxnSpPr>
            <p:cNvPr id="234" name="Straight Connector 233"/>
            <p:cNvCxnSpPr/>
            <p:nvPr/>
          </p:nvCxnSpPr>
          <p:spPr>
            <a:xfrm>
              <a:off x="886506" y="5562600"/>
              <a:ext cx="7772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Oval 127"/>
            <p:cNvSpPr>
              <a:spLocks noChangeAspect="1" noChangeArrowheads="1"/>
            </p:cNvSpPr>
            <p:nvPr/>
          </p:nvSpPr>
          <p:spPr bwMode="auto">
            <a:xfrm>
              <a:off x="1185428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6" name="Text Box 186"/>
          <p:cNvSpPr txBox="1">
            <a:spLocks noChangeAspect="1" noChangeArrowheads="1"/>
          </p:cNvSpPr>
          <p:nvPr/>
        </p:nvSpPr>
        <p:spPr bwMode="auto">
          <a:xfrm>
            <a:off x="6299721" y="6207043"/>
            <a:ext cx="425506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(4)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5615066" y="4593450"/>
            <a:ext cx="521792" cy="1436695"/>
            <a:chOff x="4846848" y="4473781"/>
            <a:chExt cx="521792" cy="1436695"/>
          </a:xfrm>
        </p:grpSpPr>
        <p:grpSp>
          <p:nvGrpSpPr>
            <p:cNvPr id="238" name="Group 237"/>
            <p:cNvGrpSpPr/>
            <p:nvPr/>
          </p:nvGrpSpPr>
          <p:grpSpPr>
            <a:xfrm>
              <a:off x="5143538" y="4473781"/>
              <a:ext cx="225102" cy="1436695"/>
              <a:chOff x="5932623" y="1644988"/>
              <a:chExt cx="225102" cy="1436695"/>
            </a:xfrm>
          </p:grpSpPr>
          <p:cxnSp>
            <p:nvCxnSpPr>
              <p:cNvPr id="240" name="Curved Connector 239"/>
              <p:cNvCxnSpPr/>
              <p:nvPr/>
            </p:nvCxnSpPr>
            <p:spPr>
              <a:xfrm rot="18775998" flipV="1">
                <a:off x="5952961" y="2876919"/>
                <a:ext cx="208667" cy="200861"/>
              </a:xfrm>
              <a:prstGeom prst="curvedConnector3">
                <a:avLst>
                  <a:gd name="adj1" fmla="val 46895"/>
                </a:avLst>
              </a:prstGeom>
              <a:solidFill>
                <a:srgbClr val="008000"/>
              </a:solidFill>
              <a:ln w="12700" cmpd="sng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urved Connector 240"/>
              <p:cNvCxnSpPr/>
              <p:nvPr/>
            </p:nvCxnSpPr>
            <p:spPr>
              <a:xfrm rot="18775998" flipV="1">
                <a:off x="5947166" y="2586519"/>
                <a:ext cx="208667" cy="200861"/>
              </a:xfrm>
              <a:prstGeom prst="curvedConnector3">
                <a:avLst/>
              </a:prstGeom>
              <a:solidFill>
                <a:srgbClr val="008000"/>
              </a:solidFill>
              <a:ln w="12700" cmpd="sng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urved Connector 241"/>
              <p:cNvCxnSpPr/>
              <p:nvPr/>
            </p:nvCxnSpPr>
            <p:spPr>
              <a:xfrm rot="18775998" flipV="1">
                <a:off x="5942239" y="2296929"/>
                <a:ext cx="208667" cy="200861"/>
              </a:xfrm>
              <a:prstGeom prst="curvedConnector3">
                <a:avLst/>
              </a:prstGeom>
              <a:solidFill>
                <a:srgbClr val="008000"/>
              </a:solidFill>
              <a:ln w="12700" cmpd="sng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urved Connector 242"/>
              <p:cNvCxnSpPr/>
              <p:nvPr/>
            </p:nvCxnSpPr>
            <p:spPr>
              <a:xfrm rot="18775998" flipV="1">
                <a:off x="5937312" y="2007338"/>
                <a:ext cx="208667" cy="200861"/>
              </a:xfrm>
              <a:prstGeom prst="curvedConnector3">
                <a:avLst/>
              </a:prstGeom>
              <a:solidFill>
                <a:srgbClr val="008000"/>
              </a:solidFill>
              <a:ln w="12700" cmpd="sng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urved Connector 243"/>
              <p:cNvCxnSpPr/>
              <p:nvPr/>
            </p:nvCxnSpPr>
            <p:spPr>
              <a:xfrm rot="18775998" flipV="1">
                <a:off x="5928720" y="1721687"/>
                <a:ext cx="208667" cy="200861"/>
              </a:xfrm>
              <a:prstGeom prst="curvedConnector3">
                <a:avLst/>
              </a:prstGeom>
              <a:solidFill>
                <a:srgbClr val="008000"/>
              </a:solidFill>
              <a:ln w="12700" cmpd="sng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Chevron 244"/>
              <p:cNvSpPr/>
              <p:nvPr/>
            </p:nvSpPr>
            <p:spPr>
              <a:xfrm rot="16200000">
                <a:off x="5991302" y="1608926"/>
                <a:ext cx="64665" cy="136790"/>
              </a:xfrm>
              <a:prstGeom prst="chevron">
                <a:avLst/>
              </a:prstGeom>
              <a:solidFill>
                <a:srgbClr val="000090"/>
              </a:solidFill>
              <a:ln w="12700" cmpd="sng">
                <a:solidFill>
                  <a:srgbClr val="00009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57150" cmpd="sng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4846848" y="4515511"/>
                  <a:ext cx="4110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oMath>
                    </m:oMathPara>
                  </a14:m>
                  <a:endParaRPr lang="en-US" sz="20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848" y="4515511"/>
                  <a:ext cx="411074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6" name="TextBox 245"/>
          <p:cNvSpPr txBox="1"/>
          <p:nvPr/>
        </p:nvSpPr>
        <p:spPr>
          <a:xfrm>
            <a:off x="6690885" y="5240052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</a:p>
        </p:txBody>
      </p:sp>
      <p:sp>
        <p:nvSpPr>
          <p:cNvPr id="247" name="Curved Right Arrow 246"/>
          <p:cNvSpPr/>
          <p:nvPr/>
        </p:nvSpPr>
        <p:spPr>
          <a:xfrm rot="10800000">
            <a:off x="6819811" y="5558163"/>
            <a:ext cx="163950" cy="456176"/>
          </a:xfrm>
          <a:prstGeom prst="curvedRightArrow">
            <a:avLst>
              <a:gd name="adj1" fmla="val 25000"/>
              <a:gd name="adj2" fmla="val 42198"/>
              <a:gd name="adj3" fmla="val 25000"/>
            </a:avLst>
          </a:prstGeom>
          <a:solidFill>
            <a:schemeClr val="accent4">
              <a:lumMod val="75000"/>
            </a:schemeClr>
          </a:solidFill>
          <a:ln w="3175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8" name="Line 169"/>
          <p:cNvSpPr>
            <a:spLocks noChangeAspect="1" noChangeShapeType="1"/>
          </p:cNvSpPr>
          <p:nvPr/>
        </p:nvSpPr>
        <p:spPr bwMode="auto">
          <a:xfrm>
            <a:off x="7641866" y="4242134"/>
            <a:ext cx="975454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" name="Line 170"/>
          <p:cNvSpPr>
            <a:spLocks noChangeAspect="1" noChangeShapeType="1"/>
          </p:cNvSpPr>
          <p:nvPr/>
        </p:nvSpPr>
        <p:spPr bwMode="auto">
          <a:xfrm>
            <a:off x="8034326" y="4248321"/>
            <a:ext cx="253259" cy="907119"/>
          </a:xfrm>
          <a:prstGeom prst="line">
            <a:avLst/>
          </a:prstGeom>
          <a:noFill/>
          <a:ln w="19050" cap="rnd">
            <a:solidFill>
              <a:srgbClr val="FF0000"/>
            </a:solidFill>
            <a:prstDash val="sysDot"/>
            <a:round/>
            <a:headEnd/>
            <a:tailEnd type="triangl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0" name="Line 170"/>
          <p:cNvSpPr>
            <a:spLocks noChangeAspect="1" noChangeShapeType="1"/>
          </p:cNvSpPr>
          <p:nvPr/>
        </p:nvSpPr>
        <p:spPr bwMode="auto">
          <a:xfrm>
            <a:off x="8034326" y="4248321"/>
            <a:ext cx="218948" cy="478202"/>
          </a:xfrm>
          <a:prstGeom prst="line">
            <a:avLst/>
          </a:prstGeom>
          <a:noFill/>
          <a:ln w="19050" cap="rnd">
            <a:solidFill>
              <a:srgbClr val="FF0000"/>
            </a:solidFill>
            <a:prstDash val="sysDot"/>
            <a:round/>
            <a:headEnd/>
            <a:tailEnd type="triangl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" name="Line 170"/>
          <p:cNvSpPr>
            <a:spLocks noChangeAspect="1" noChangeShapeType="1"/>
          </p:cNvSpPr>
          <p:nvPr/>
        </p:nvSpPr>
        <p:spPr bwMode="auto">
          <a:xfrm>
            <a:off x="8034325" y="4249879"/>
            <a:ext cx="0" cy="690378"/>
          </a:xfrm>
          <a:prstGeom prst="line">
            <a:avLst/>
          </a:prstGeom>
          <a:noFill/>
          <a:ln w="19050" cap="rnd">
            <a:solidFill>
              <a:srgbClr val="FF0000"/>
            </a:solidFill>
            <a:prstDash val="sysDot"/>
            <a:round/>
            <a:headEnd/>
            <a:tailEnd type="triangl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" name="Text Box 186"/>
          <p:cNvSpPr txBox="1">
            <a:spLocks noChangeAspect="1" noChangeArrowheads="1"/>
          </p:cNvSpPr>
          <p:nvPr/>
        </p:nvSpPr>
        <p:spPr bwMode="auto">
          <a:xfrm>
            <a:off x="7282716" y="6207043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(5a)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4" name="Text Box 187"/>
          <p:cNvSpPr txBox="1">
            <a:spLocks noChangeAspect="1" noChangeArrowheads="1"/>
          </p:cNvSpPr>
          <p:nvPr/>
        </p:nvSpPr>
        <p:spPr bwMode="auto">
          <a:xfrm>
            <a:off x="7059092" y="2922440"/>
            <a:ext cx="431701" cy="64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(5)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75" name="Group 274"/>
          <p:cNvGrpSpPr/>
          <p:nvPr/>
        </p:nvGrpSpPr>
        <p:grpSpPr>
          <a:xfrm>
            <a:off x="7109945" y="5786187"/>
            <a:ext cx="777240" cy="240482"/>
            <a:chOff x="838200" y="5779318"/>
            <a:chExt cx="777240" cy="240482"/>
          </a:xfrm>
        </p:grpSpPr>
        <p:cxnSp>
          <p:nvCxnSpPr>
            <p:cNvPr id="276" name="Straight Connector 275"/>
            <p:cNvCxnSpPr/>
            <p:nvPr/>
          </p:nvCxnSpPr>
          <p:spPr>
            <a:xfrm>
              <a:off x="838200" y="6019800"/>
              <a:ext cx="77724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Oval 127"/>
            <p:cNvSpPr>
              <a:spLocks noChangeAspect="1" noChangeArrowheads="1"/>
            </p:cNvSpPr>
            <p:nvPr/>
          </p:nvSpPr>
          <p:spPr bwMode="auto">
            <a:xfrm>
              <a:off x="992288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Oval 277"/>
            <p:cNvSpPr>
              <a:spLocks noChangeAspect="1" noChangeArrowheads="1"/>
            </p:cNvSpPr>
            <p:nvPr/>
          </p:nvSpPr>
          <p:spPr bwMode="auto">
            <a:xfrm>
              <a:off x="1186912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Oval 127"/>
            <p:cNvSpPr>
              <a:spLocks noChangeAspect="1" noChangeArrowheads="1"/>
            </p:cNvSpPr>
            <p:nvPr/>
          </p:nvSpPr>
          <p:spPr bwMode="auto">
            <a:xfrm>
              <a:off x="1381536" y="57793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109945" y="5369690"/>
            <a:ext cx="777240" cy="240482"/>
            <a:chOff x="886506" y="5322118"/>
            <a:chExt cx="777240" cy="240482"/>
          </a:xfrm>
        </p:grpSpPr>
        <p:cxnSp>
          <p:nvCxnSpPr>
            <p:cNvPr id="281" name="Straight Connector 280"/>
            <p:cNvCxnSpPr/>
            <p:nvPr/>
          </p:nvCxnSpPr>
          <p:spPr>
            <a:xfrm>
              <a:off x="886506" y="5562600"/>
              <a:ext cx="7772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127"/>
            <p:cNvSpPr>
              <a:spLocks noChangeAspect="1" noChangeArrowheads="1"/>
            </p:cNvSpPr>
            <p:nvPr/>
          </p:nvSpPr>
          <p:spPr bwMode="auto">
            <a:xfrm>
              <a:off x="1205976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3" name="Text Box 186"/>
          <p:cNvSpPr txBox="1">
            <a:spLocks noChangeAspect="1" noChangeArrowheads="1"/>
          </p:cNvSpPr>
          <p:nvPr/>
        </p:nvSpPr>
        <p:spPr bwMode="auto">
          <a:xfrm>
            <a:off x="8256742" y="6212652"/>
            <a:ext cx="421684" cy="50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(5b)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84" name="Straight Connector 283"/>
          <p:cNvCxnSpPr/>
          <p:nvPr/>
        </p:nvCxnSpPr>
        <p:spPr>
          <a:xfrm>
            <a:off x="8033419" y="6020170"/>
            <a:ext cx="77724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/>
          <p:cNvGrpSpPr/>
          <p:nvPr/>
        </p:nvGrpSpPr>
        <p:grpSpPr>
          <a:xfrm>
            <a:off x="8033419" y="5363191"/>
            <a:ext cx="777240" cy="240482"/>
            <a:chOff x="886506" y="5322118"/>
            <a:chExt cx="777240" cy="240482"/>
          </a:xfrm>
        </p:grpSpPr>
        <p:cxnSp>
          <p:nvCxnSpPr>
            <p:cNvPr id="286" name="Straight Connector 285"/>
            <p:cNvCxnSpPr/>
            <p:nvPr/>
          </p:nvCxnSpPr>
          <p:spPr>
            <a:xfrm>
              <a:off x="886506" y="5562600"/>
              <a:ext cx="7772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127"/>
            <p:cNvSpPr>
              <a:spLocks noChangeAspect="1" noChangeArrowheads="1"/>
            </p:cNvSpPr>
            <p:nvPr/>
          </p:nvSpPr>
          <p:spPr bwMode="auto">
            <a:xfrm>
              <a:off x="1205976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92" name="Straight Arrow Connector 291"/>
          <p:cNvCxnSpPr>
            <a:stCxn id="279" idx="1"/>
            <a:endCxn id="251" idx="0"/>
          </p:cNvCxnSpPr>
          <p:nvPr/>
        </p:nvCxnSpPr>
        <p:spPr>
          <a:xfrm flipV="1">
            <a:off x="7673185" y="4249880"/>
            <a:ext cx="361141" cy="1560367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1469673" y="2517540"/>
            <a:ext cx="8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Solid Ba Target</a:t>
            </a:r>
          </a:p>
        </p:txBody>
      </p:sp>
      <p:pic>
        <p:nvPicPr>
          <p:cNvPr id="305" name="Picture 304" descr="ExperimentSchematic_Classicv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8" t="-1" r="11205" b="73898"/>
          <a:stretch/>
        </p:blipFill>
        <p:spPr>
          <a:xfrm>
            <a:off x="8651597" y="861010"/>
            <a:ext cx="991824" cy="881777"/>
          </a:xfrm>
          <a:prstGeom prst="rect">
            <a:avLst/>
          </a:prstGeom>
        </p:spPr>
      </p:pic>
      <p:pic>
        <p:nvPicPr>
          <p:cNvPr id="306" name="Picture 305" descr="ExperimentSchematic_Classicv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5" t="3706" r="43723" b="86296"/>
          <a:stretch/>
        </p:blipFill>
        <p:spPr>
          <a:xfrm>
            <a:off x="4785618" y="1026759"/>
            <a:ext cx="1857356" cy="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43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7900" y="50801"/>
            <a:ext cx="7772400" cy="614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ZOMBIES experimental schematic</a:t>
            </a:r>
          </a:p>
        </p:txBody>
      </p:sp>
      <p:sp>
        <p:nvSpPr>
          <p:cNvPr id="1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37B8FF4D-E3B5-E447-B126-03CE17A4E860}" type="slidenum">
              <a:rPr lang="en-US" smtClean="0"/>
              <a:t>35</a:t>
            </a:fld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10072676" y="5823216"/>
            <a:ext cx="68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(PMT)</a:t>
            </a:r>
          </a:p>
        </p:txBody>
      </p:sp>
      <p:sp>
        <p:nvSpPr>
          <p:cNvPr id="116" name="Rectangle 94" descr="30%"/>
          <p:cNvSpPr>
            <a:spLocks noChangeAspect="1" noChangeArrowheads="1"/>
          </p:cNvSpPr>
          <p:nvPr/>
        </p:nvSpPr>
        <p:spPr bwMode="auto">
          <a:xfrm>
            <a:off x="2883555" y="977355"/>
            <a:ext cx="5621445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Superconducting Magnet</a:t>
            </a:r>
          </a:p>
        </p:txBody>
      </p:sp>
      <p:sp>
        <p:nvSpPr>
          <p:cNvPr id="117" name="Isosceles Triangle 116"/>
          <p:cNvSpPr/>
          <p:nvPr/>
        </p:nvSpPr>
        <p:spPr>
          <a:xfrm rot="16200000" flipH="1">
            <a:off x="5966419" y="-1368069"/>
            <a:ext cx="220405" cy="7521665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/>
            <a:lightRig rig="soft" dir="t"/>
          </a:scene3d>
          <a:sp3d extrusionH="76200" contourW="12700" prstMaterial="translucentPowder">
            <a:bevelT w="152400" h="50800" prst="softRound"/>
            <a:bevelB w="152400" h="50800" prst="softRound"/>
            <a:contourClr>
              <a:schemeClr val="accent5">
                <a:lumMod val="60000"/>
                <a:lumOff val="40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Line 118"/>
          <p:cNvSpPr>
            <a:spLocks noChangeAspect="1" noChangeShapeType="1"/>
          </p:cNvSpPr>
          <p:nvPr/>
        </p:nvSpPr>
        <p:spPr bwMode="auto">
          <a:xfrm>
            <a:off x="5044153" y="1721915"/>
            <a:ext cx="1320460" cy="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 type="triangle" w="lg" len="lg"/>
            <a:tailEnd type="triangle" w="lg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95" descr="30%"/>
          <p:cNvSpPr>
            <a:spLocks noChangeAspect="1" noChangeArrowheads="1"/>
          </p:cNvSpPr>
          <p:nvPr/>
        </p:nvSpPr>
        <p:spPr bwMode="auto">
          <a:xfrm>
            <a:off x="2889830" y="3235380"/>
            <a:ext cx="5579194" cy="65551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0" name="Oval 121"/>
          <p:cNvSpPr>
            <a:spLocks noChangeArrowheads="1"/>
          </p:cNvSpPr>
          <p:nvPr/>
        </p:nvSpPr>
        <p:spPr bwMode="auto">
          <a:xfrm>
            <a:off x="4602738" y="2186275"/>
            <a:ext cx="182880" cy="365760"/>
          </a:xfrm>
          <a:prstGeom prst="ellipse">
            <a:avLst/>
          </a:prstGeom>
          <a:gradFill rotWithShape="0">
            <a:gsLst>
              <a:gs pos="0">
                <a:srgbClr val="FF0000">
                  <a:lumMod val="60000"/>
                  <a:lumOff val="40000"/>
                </a:srgbClr>
              </a:gs>
              <a:gs pos="100000">
                <a:srgbClr val="FF0000">
                  <a:lumMod val="4900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Text Box 187"/>
          <p:cNvSpPr txBox="1">
            <a:spLocks noChangeAspect="1" noChangeArrowheads="1"/>
          </p:cNvSpPr>
          <p:nvPr/>
        </p:nvSpPr>
        <p:spPr bwMode="auto">
          <a:xfrm>
            <a:off x="3405747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(2)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2" name="Text Box 188"/>
          <p:cNvSpPr txBox="1">
            <a:spLocks noChangeAspect="1" noChangeArrowheads="1"/>
          </p:cNvSpPr>
          <p:nvPr/>
        </p:nvSpPr>
        <p:spPr bwMode="auto">
          <a:xfrm>
            <a:off x="4565624" y="2934510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(3)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3" name="Text Box 189"/>
          <p:cNvSpPr txBox="1">
            <a:spLocks noChangeAspect="1" noChangeArrowheads="1"/>
          </p:cNvSpPr>
          <p:nvPr/>
        </p:nvSpPr>
        <p:spPr bwMode="auto">
          <a:xfrm>
            <a:off x="9284643" y="2592618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(6)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4" name="Text Box 189"/>
          <p:cNvSpPr txBox="1">
            <a:spLocks noChangeAspect="1" noChangeArrowheads="1"/>
          </p:cNvSpPr>
          <p:nvPr/>
        </p:nvSpPr>
        <p:spPr bwMode="auto">
          <a:xfrm>
            <a:off x="2611449" y="1674828"/>
            <a:ext cx="1228564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" pitchFamily="34" charset="0"/>
              </a:rPr>
              <a:t>Electrodes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Times New Roman" pitchFamily="18" charset="0"/>
            </a:endParaRPr>
          </a:p>
        </p:txBody>
      </p:sp>
      <p:sp>
        <p:nvSpPr>
          <p:cNvPr id="125" name="Oval 121"/>
          <p:cNvSpPr>
            <a:spLocks noChangeArrowheads="1"/>
          </p:cNvSpPr>
          <p:nvPr/>
        </p:nvSpPr>
        <p:spPr bwMode="auto">
          <a:xfrm>
            <a:off x="9317612" y="2186275"/>
            <a:ext cx="182880" cy="365760"/>
          </a:xfrm>
          <a:prstGeom prst="ellipse">
            <a:avLst/>
          </a:prstGeom>
          <a:gradFill rotWithShape="0">
            <a:gsLst>
              <a:gs pos="0">
                <a:srgbClr val="FF0000">
                  <a:lumMod val="60000"/>
                  <a:lumOff val="40000"/>
                </a:srgbClr>
              </a:gs>
              <a:gs pos="100000">
                <a:srgbClr val="FF0000">
                  <a:lumMod val="4900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4332815" y="188029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Laser</a:t>
            </a:r>
          </a:p>
        </p:txBody>
      </p:sp>
      <p:sp>
        <p:nvSpPr>
          <p:cNvPr id="127" name="Text Box 187"/>
          <p:cNvSpPr txBox="1">
            <a:spLocks noChangeAspect="1" noChangeArrowheads="1"/>
          </p:cNvSpPr>
          <p:nvPr/>
        </p:nvSpPr>
        <p:spPr bwMode="auto">
          <a:xfrm>
            <a:off x="5816924" y="2967112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(4)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𝓔</m:t>
                      </m:r>
                    </m:oMath>
                  </m:oMathPara>
                </a14:m>
                <a:endParaRPr lang="en-US" b="1" i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283" y="1537249"/>
                <a:ext cx="3882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Freeform 128"/>
          <p:cNvSpPr/>
          <p:nvPr/>
        </p:nvSpPr>
        <p:spPr>
          <a:xfrm>
            <a:off x="5242791" y="1914101"/>
            <a:ext cx="1411111" cy="974481"/>
          </a:xfrm>
          <a:custGeom>
            <a:avLst/>
            <a:gdLst>
              <a:gd name="connsiteX0" fmla="*/ 0 w 6406445"/>
              <a:gd name="connsiteY0" fmla="*/ 1990481 h 3955028"/>
              <a:gd name="connsiteX1" fmla="*/ 268111 w 6406445"/>
              <a:gd name="connsiteY1" fmla="*/ 2512592 h 3955028"/>
              <a:gd name="connsiteX2" fmla="*/ 268111 w 6406445"/>
              <a:gd name="connsiteY2" fmla="*/ 2512592 h 3955028"/>
              <a:gd name="connsiteX3" fmla="*/ 564445 w 6406445"/>
              <a:gd name="connsiteY3" fmla="*/ 3048815 h 3955028"/>
              <a:gd name="connsiteX4" fmla="*/ 903111 w 6406445"/>
              <a:gd name="connsiteY4" fmla="*/ 3542703 h 3955028"/>
              <a:gd name="connsiteX5" fmla="*/ 1072445 w 6406445"/>
              <a:gd name="connsiteY5" fmla="*/ 3712037 h 3955028"/>
              <a:gd name="connsiteX6" fmla="*/ 1284111 w 6406445"/>
              <a:gd name="connsiteY6" fmla="*/ 3895481 h 3955028"/>
              <a:gd name="connsiteX7" fmla="*/ 1439334 w 6406445"/>
              <a:gd name="connsiteY7" fmla="*/ 3937815 h 3955028"/>
              <a:gd name="connsiteX8" fmla="*/ 1651000 w 6406445"/>
              <a:gd name="connsiteY8" fmla="*/ 3951926 h 3955028"/>
              <a:gd name="connsiteX9" fmla="*/ 1890889 w 6406445"/>
              <a:gd name="connsiteY9" fmla="*/ 3881370 h 3955028"/>
              <a:gd name="connsiteX10" fmla="*/ 2088445 w 6406445"/>
              <a:gd name="connsiteY10" fmla="*/ 3740259 h 3955028"/>
              <a:gd name="connsiteX11" fmla="*/ 2286000 w 6406445"/>
              <a:gd name="connsiteY11" fmla="*/ 3585037 h 3955028"/>
              <a:gd name="connsiteX12" fmla="*/ 2427111 w 6406445"/>
              <a:gd name="connsiteY12" fmla="*/ 3387481 h 3955028"/>
              <a:gd name="connsiteX13" fmla="*/ 2709334 w 6406445"/>
              <a:gd name="connsiteY13" fmla="*/ 2964148 h 3955028"/>
              <a:gd name="connsiteX14" fmla="*/ 3316111 w 6406445"/>
              <a:gd name="connsiteY14" fmla="*/ 1877592 h 3955028"/>
              <a:gd name="connsiteX15" fmla="*/ 3753556 w 6406445"/>
              <a:gd name="connsiteY15" fmla="*/ 1073259 h 3955028"/>
              <a:gd name="connsiteX16" fmla="*/ 3965222 w 6406445"/>
              <a:gd name="connsiteY16" fmla="*/ 706370 h 3955028"/>
              <a:gd name="connsiteX17" fmla="*/ 4162778 w 6406445"/>
              <a:gd name="connsiteY17" fmla="*/ 466481 h 3955028"/>
              <a:gd name="connsiteX18" fmla="*/ 4374445 w 6406445"/>
              <a:gd name="connsiteY18" fmla="*/ 226592 h 3955028"/>
              <a:gd name="connsiteX19" fmla="*/ 4543778 w 6406445"/>
              <a:gd name="connsiteY19" fmla="*/ 99592 h 3955028"/>
              <a:gd name="connsiteX20" fmla="*/ 4684889 w 6406445"/>
              <a:gd name="connsiteY20" fmla="*/ 29037 h 3955028"/>
              <a:gd name="connsiteX21" fmla="*/ 4882445 w 6406445"/>
              <a:gd name="connsiteY21" fmla="*/ 815 h 3955028"/>
              <a:gd name="connsiteX22" fmla="*/ 5080000 w 6406445"/>
              <a:gd name="connsiteY22" fmla="*/ 57259 h 3955028"/>
              <a:gd name="connsiteX23" fmla="*/ 5263445 w 6406445"/>
              <a:gd name="connsiteY23" fmla="*/ 156037 h 3955028"/>
              <a:gd name="connsiteX24" fmla="*/ 5545667 w 6406445"/>
              <a:gd name="connsiteY24" fmla="*/ 480592 h 3955028"/>
              <a:gd name="connsiteX25" fmla="*/ 5856111 w 6406445"/>
              <a:gd name="connsiteY25" fmla="*/ 918037 h 3955028"/>
              <a:gd name="connsiteX26" fmla="*/ 6138334 w 6406445"/>
              <a:gd name="connsiteY26" fmla="*/ 1454259 h 3955028"/>
              <a:gd name="connsiteX27" fmla="*/ 6406445 w 6406445"/>
              <a:gd name="connsiteY27" fmla="*/ 2018703 h 395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406445" h="3955028">
                <a:moveTo>
                  <a:pt x="0" y="1990481"/>
                </a:moveTo>
                <a:lnTo>
                  <a:pt x="268111" y="2512592"/>
                </a:lnTo>
                <a:lnTo>
                  <a:pt x="268111" y="2512592"/>
                </a:lnTo>
                <a:cubicBezTo>
                  <a:pt x="317500" y="2601963"/>
                  <a:pt x="458612" y="2877130"/>
                  <a:pt x="564445" y="3048815"/>
                </a:cubicBezTo>
                <a:cubicBezTo>
                  <a:pt x="670278" y="3220500"/>
                  <a:pt x="818444" y="3432166"/>
                  <a:pt x="903111" y="3542703"/>
                </a:cubicBezTo>
                <a:cubicBezTo>
                  <a:pt x="987778" y="3653240"/>
                  <a:pt x="1008945" y="3653241"/>
                  <a:pt x="1072445" y="3712037"/>
                </a:cubicBezTo>
                <a:cubicBezTo>
                  <a:pt x="1135945" y="3770833"/>
                  <a:pt x="1222963" y="3857851"/>
                  <a:pt x="1284111" y="3895481"/>
                </a:cubicBezTo>
                <a:cubicBezTo>
                  <a:pt x="1345259" y="3933111"/>
                  <a:pt x="1378186" y="3928408"/>
                  <a:pt x="1439334" y="3937815"/>
                </a:cubicBezTo>
                <a:cubicBezTo>
                  <a:pt x="1500482" y="3947222"/>
                  <a:pt x="1575741" y="3961333"/>
                  <a:pt x="1651000" y="3951926"/>
                </a:cubicBezTo>
                <a:cubicBezTo>
                  <a:pt x="1726259" y="3942519"/>
                  <a:pt x="1817982" y="3916648"/>
                  <a:pt x="1890889" y="3881370"/>
                </a:cubicBezTo>
                <a:cubicBezTo>
                  <a:pt x="1963797" y="3846092"/>
                  <a:pt x="2022593" y="3789648"/>
                  <a:pt x="2088445" y="3740259"/>
                </a:cubicBezTo>
                <a:cubicBezTo>
                  <a:pt x="2154297" y="3690870"/>
                  <a:pt x="2229556" y="3643833"/>
                  <a:pt x="2286000" y="3585037"/>
                </a:cubicBezTo>
                <a:cubicBezTo>
                  <a:pt x="2342444" y="3526241"/>
                  <a:pt x="2356555" y="3490963"/>
                  <a:pt x="2427111" y="3387481"/>
                </a:cubicBezTo>
                <a:cubicBezTo>
                  <a:pt x="2497667" y="3284000"/>
                  <a:pt x="2561167" y="3215796"/>
                  <a:pt x="2709334" y="2964148"/>
                </a:cubicBezTo>
                <a:cubicBezTo>
                  <a:pt x="2857501" y="2712500"/>
                  <a:pt x="3142074" y="2192740"/>
                  <a:pt x="3316111" y="1877592"/>
                </a:cubicBezTo>
                <a:cubicBezTo>
                  <a:pt x="3490148" y="1562444"/>
                  <a:pt x="3645371" y="1268463"/>
                  <a:pt x="3753556" y="1073259"/>
                </a:cubicBezTo>
                <a:cubicBezTo>
                  <a:pt x="3861741" y="878055"/>
                  <a:pt x="3897018" y="807500"/>
                  <a:pt x="3965222" y="706370"/>
                </a:cubicBezTo>
                <a:cubicBezTo>
                  <a:pt x="4033426" y="605240"/>
                  <a:pt x="4094574" y="546444"/>
                  <a:pt x="4162778" y="466481"/>
                </a:cubicBezTo>
                <a:cubicBezTo>
                  <a:pt x="4230982" y="386518"/>
                  <a:pt x="4310945" y="287740"/>
                  <a:pt x="4374445" y="226592"/>
                </a:cubicBezTo>
                <a:cubicBezTo>
                  <a:pt x="4437945" y="165444"/>
                  <a:pt x="4492037" y="132518"/>
                  <a:pt x="4543778" y="99592"/>
                </a:cubicBezTo>
                <a:cubicBezTo>
                  <a:pt x="4595519" y="66666"/>
                  <a:pt x="4628445" y="45500"/>
                  <a:pt x="4684889" y="29037"/>
                </a:cubicBezTo>
                <a:cubicBezTo>
                  <a:pt x="4741333" y="12574"/>
                  <a:pt x="4816593" y="-3889"/>
                  <a:pt x="4882445" y="815"/>
                </a:cubicBezTo>
                <a:cubicBezTo>
                  <a:pt x="4948297" y="5519"/>
                  <a:pt x="5016500" y="31389"/>
                  <a:pt x="5080000" y="57259"/>
                </a:cubicBezTo>
                <a:cubicBezTo>
                  <a:pt x="5143500" y="83129"/>
                  <a:pt x="5185834" y="85481"/>
                  <a:pt x="5263445" y="156037"/>
                </a:cubicBezTo>
                <a:cubicBezTo>
                  <a:pt x="5341056" y="226593"/>
                  <a:pt x="5446889" y="353592"/>
                  <a:pt x="5545667" y="480592"/>
                </a:cubicBezTo>
                <a:cubicBezTo>
                  <a:pt x="5644445" y="607592"/>
                  <a:pt x="5757333" y="755759"/>
                  <a:pt x="5856111" y="918037"/>
                </a:cubicBezTo>
                <a:cubicBezTo>
                  <a:pt x="5954889" y="1080315"/>
                  <a:pt x="6046612" y="1270815"/>
                  <a:pt x="6138334" y="1454259"/>
                </a:cubicBezTo>
                <a:cubicBezTo>
                  <a:pt x="6230056" y="1637703"/>
                  <a:pt x="6406445" y="2018703"/>
                  <a:pt x="6406445" y="2018703"/>
                </a:cubicBezTo>
              </a:path>
            </a:pathLst>
          </a:custGeom>
          <a:ln w="38100" cmpd="sng">
            <a:solidFill>
              <a:srgbClr val="FF0000"/>
            </a:solidFill>
          </a:ln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0" name="Oval 121"/>
          <p:cNvSpPr>
            <a:spLocks noChangeArrowheads="1"/>
          </p:cNvSpPr>
          <p:nvPr/>
        </p:nvSpPr>
        <p:spPr bwMode="auto">
          <a:xfrm>
            <a:off x="7089432" y="2186275"/>
            <a:ext cx="182880" cy="365760"/>
          </a:xfrm>
          <a:prstGeom prst="ellipse">
            <a:avLst/>
          </a:prstGeom>
          <a:gradFill rotWithShape="0">
            <a:gsLst>
              <a:gs pos="0">
                <a:srgbClr val="FF0000">
                  <a:lumMod val="60000"/>
                  <a:lumOff val="40000"/>
                </a:srgbClr>
              </a:gs>
              <a:gs pos="100000">
                <a:srgbClr val="FF0000">
                  <a:lumMod val="4900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6832338" y="188029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Laser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3749867" y="1812385"/>
            <a:ext cx="4351358" cy="1150668"/>
            <a:chOff x="2291114" y="1661472"/>
            <a:chExt cx="4351358" cy="1150668"/>
          </a:xfrm>
        </p:grpSpPr>
        <p:grpSp>
          <p:nvGrpSpPr>
            <p:cNvPr id="133" name="Group 132"/>
            <p:cNvGrpSpPr/>
            <p:nvPr/>
          </p:nvGrpSpPr>
          <p:grpSpPr>
            <a:xfrm>
              <a:off x="4031345" y="1661472"/>
              <a:ext cx="89272" cy="1149723"/>
              <a:chOff x="6553200" y="1662454"/>
              <a:chExt cx="89272" cy="1149723"/>
            </a:xfrm>
          </p:grpSpPr>
          <p:sp>
            <p:nvSpPr>
              <p:cNvPr id="17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3763149" y="1661472"/>
              <a:ext cx="89272" cy="1149723"/>
              <a:chOff x="6272344" y="1663399"/>
              <a:chExt cx="89272" cy="1149723"/>
            </a:xfrm>
          </p:grpSpPr>
          <p:sp>
            <p:nvSpPr>
              <p:cNvPr id="17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3494953" y="1661472"/>
              <a:ext cx="89272" cy="1149723"/>
              <a:chOff x="6001865" y="1663399"/>
              <a:chExt cx="89272" cy="1149723"/>
            </a:xfrm>
          </p:grpSpPr>
          <p:sp>
            <p:nvSpPr>
              <p:cNvPr id="16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4835933" y="1661472"/>
              <a:ext cx="89272" cy="1149723"/>
              <a:chOff x="6553200" y="1662454"/>
              <a:chExt cx="89272" cy="1149723"/>
            </a:xfrm>
          </p:grpSpPr>
          <p:sp>
            <p:nvSpPr>
              <p:cNvPr id="16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4567737" y="1661472"/>
              <a:ext cx="89272" cy="1149723"/>
              <a:chOff x="6272344" y="1663399"/>
              <a:chExt cx="89272" cy="1149723"/>
            </a:xfrm>
          </p:grpSpPr>
          <p:sp>
            <p:nvSpPr>
              <p:cNvPr id="16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4299541" y="1661472"/>
              <a:ext cx="89272" cy="1149723"/>
              <a:chOff x="6001865" y="1663399"/>
              <a:chExt cx="89272" cy="1149723"/>
            </a:xfrm>
          </p:grpSpPr>
          <p:sp>
            <p:nvSpPr>
              <p:cNvPr id="16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104129" y="1661472"/>
              <a:ext cx="89272" cy="1149723"/>
              <a:chOff x="6001865" y="1663399"/>
              <a:chExt cx="89272" cy="1149723"/>
            </a:xfrm>
          </p:grpSpPr>
          <p:sp>
            <p:nvSpPr>
              <p:cNvPr id="16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842449" y="1661472"/>
              <a:ext cx="89272" cy="1149723"/>
              <a:chOff x="6553200" y="1662454"/>
              <a:chExt cx="89272" cy="1149723"/>
            </a:xfrm>
          </p:grpSpPr>
          <p:sp>
            <p:nvSpPr>
              <p:cNvPr id="15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2561593" y="1661472"/>
              <a:ext cx="89272" cy="1149723"/>
              <a:chOff x="6272344" y="1663399"/>
              <a:chExt cx="89272" cy="1149723"/>
            </a:xfrm>
          </p:grpSpPr>
          <p:sp>
            <p:nvSpPr>
              <p:cNvPr id="15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2291114" y="1661472"/>
              <a:ext cx="89272" cy="1149723"/>
              <a:chOff x="6001865" y="1663399"/>
              <a:chExt cx="89272" cy="1149723"/>
            </a:xfrm>
          </p:grpSpPr>
          <p:sp>
            <p:nvSpPr>
              <p:cNvPr id="15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361414" y="1662417"/>
              <a:ext cx="89272" cy="1149723"/>
              <a:chOff x="6553200" y="1662454"/>
              <a:chExt cx="89272" cy="1149723"/>
            </a:xfrm>
          </p:grpSpPr>
          <p:sp>
            <p:nvSpPr>
              <p:cNvPr id="153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6553200" y="1661472"/>
              <a:ext cx="89272" cy="1149723"/>
              <a:chOff x="6553200" y="1662454"/>
              <a:chExt cx="89272" cy="1149723"/>
            </a:xfrm>
          </p:grpSpPr>
          <p:sp>
            <p:nvSpPr>
              <p:cNvPr id="151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553200" y="1662454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553200" y="2363562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285004" y="1661472"/>
              <a:ext cx="89272" cy="1149723"/>
              <a:chOff x="6272344" y="1663399"/>
              <a:chExt cx="89272" cy="1149723"/>
            </a:xfrm>
          </p:grpSpPr>
          <p:sp>
            <p:nvSpPr>
              <p:cNvPr id="149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272344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272344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016808" y="1661472"/>
              <a:ext cx="89272" cy="1149723"/>
              <a:chOff x="6001865" y="1663399"/>
              <a:chExt cx="89272" cy="1149723"/>
            </a:xfrm>
          </p:grpSpPr>
          <p:sp>
            <p:nvSpPr>
              <p:cNvPr id="147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6001865" y="1663399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6001865" y="2364507"/>
                <a:ext cx="89272" cy="448615"/>
              </a:xfrm>
              <a:prstGeom prst="rect">
                <a:avLst/>
              </a:prstGeom>
              <a:gradFill rotWithShape="0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5" name="Text Box 186"/>
          <p:cNvSpPr txBox="1">
            <a:spLocks noChangeAspect="1" noChangeArrowheads="1"/>
          </p:cNvSpPr>
          <p:nvPr/>
        </p:nvSpPr>
        <p:spPr bwMode="auto">
          <a:xfrm>
            <a:off x="2113930" y="3139025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(1)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6" name="Straight Arrow Connector 175"/>
          <p:cNvCxnSpPr/>
          <p:nvPr/>
        </p:nvCxnSpPr>
        <p:spPr>
          <a:xfrm>
            <a:off x="1785081" y="4003271"/>
            <a:ext cx="845111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1785081" y="4003271"/>
            <a:ext cx="157720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545344" y="38903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 </a:t>
            </a:r>
          </a:p>
        </p:txBody>
      </p:sp>
      <p:sp>
        <p:nvSpPr>
          <p:cNvPr id="179" name="Can 178"/>
          <p:cNvSpPr/>
          <p:nvPr/>
        </p:nvSpPr>
        <p:spPr>
          <a:xfrm rot="5400000">
            <a:off x="1876170" y="2692761"/>
            <a:ext cx="704047" cy="90737"/>
          </a:xfrm>
          <a:prstGeom prst="can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Isosceles Triangle 179"/>
          <p:cNvSpPr/>
          <p:nvPr/>
        </p:nvSpPr>
        <p:spPr>
          <a:xfrm flipV="1">
            <a:off x="2145475" y="1195123"/>
            <a:ext cx="166351" cy="1184254"/>
          </a:xfrm>
          <a:prstGeom prst="triangle">
            <a:avLst/>
          </a:prstGeom>
          <a:gradFill>
            <a:gsLst>
              <a:gs pos="0">
                <a:srgbClr val="00B050"/>
              </a:gs>
              <a:gs pos="74000">
                <a:srgbClr val="92D050"/>
              </a:gs>
              <a:gs pos="89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101600">
              <a:srgbClr val="92D05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1" name="Text Box 126"/>
          <p:cNvSpPr txBox="1">
            <a:spLocks noChangeAspect="1" noChangeArrowheads="1"/>
          </p:cNvSpPr>
          <p:nvPr/>
        </p:nvSpPr>
        <p:spPr bwMode="auto">
          <a:xfrm>
            <a:off x="1707964" y="695947"/>
            <a:ext cx="1079873" cy="46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Aft>
                <a:spcPts val="1000"/>
              </a:spcAft>
              <a:defRPr/>
            </a:pPr>
            <a:r>
              <a:rPr lang="en-US" sz="1600" dirty="0">
                <a:solidFill>
                  <a:srgbClr val="008000"/>
                </a:solidFill>
              </a:rPr>
              <a:t>ablation laser pulse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1445783" y="3340015"/>
            <a:ext cx="1440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Molecular</a:t>
            </a:r>
          </a:p>
          <a:p>
            <a:pPr algn="ctr"/>
            <a:r>
              <a:rPr lang="en-US" sz="1600" dirty="0"/>
              <a:t>Beam Source</a:t>
            </a:r>
          </a:p>
        </p:txBody>
      </p:sp>
      <p:sp>
        <p:nvSpPr>
          <p:cNvPr id="253" name="Text Box 186"/>
          <p:cNvSpPr txBox="1">
            <a:spLocks noChangeAspect="1" noChangeArrowheads="1"/>
          </p:cNvSpPr>
          <p:nvPr/>
        </p:nvSpPr>
        <p:spPr bwMode="auto">
          <a:xfrm>
            <a:off x="9306124" y="6207043"/>
            <a:ext cx="431701" cy="5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(6)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4" name="Line 169"/>
          <p:cNvSpPr>
            <a:spLocks noChangeAspect="1" noChangeShapeType="1"/>
          </p:cNvSpPr>
          <p:nvPr/>
        </p:nvSpPr>
        <p:spPr bwMode="auto">
          <a:xfrm>
            <a:off x="8942612" y="4241601"/>
            <a:ext cx="128178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5" name="Arc 179"/>
          <p:cNvSpPr>
            <a:spLocks noChangeAspect="1"/>
          </p:cNvSpPr>
          <p:nvPr/>
        </p:nvSpPr>
        <p:spPr bwMode="auto">
          <a:xfrm rot="10849297" flipV="1">
            <a:off x="10030599" y="5115597"/>
            <a:ext cx="425039" cy="318901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" name="Line 180"/>
          <p:cNvSpPr>
            <a:spLocks noChangeAspect="1" noChangeShapeType="1"/>
          </p:cNvSpPr>
          <p:nvPr/>
        </p:nvSpPr>
        <p:spPr bwMode="auto">
          <a:xfrm>
            <a:off x="9971972" y="5379736"/>
            <a:ext cx="491660" cy="41070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Line 181"/>
          <p:cNvSpPr>
            <a:spLocks noChangeAspect="1" noChangeShapeType="1"/>
          </p:cNvSpPr>
          <p:nvPr/>
        </p:nvSpPr>
        <p:spPr bwMode="auto">
          <a:xfrm>
            <a:off x="10466297" y="5041509"/>
            <a:ext cx="1332" cy="74088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" name="Line 170"/>
          <p:cNvSpPr>
            <a:spLocks noChangeAspect="1" noChangeShapeType="1"/>
          </p:cNvSpPr>
          <p:nvPr/>
        </p:nvSpPr>
        <p:spPr bwMode="auto">
          <a:xfrm>
            <a:off x="9609144" y="4257115"/>
            <a:ext cx="756543" cy="796110"/>
          </a:xfrm>
          <a:prstGeom prst="line">
            <a:avLst/>
          </a:prstGeom>
          <a:noFill/>
          <a:ln w="19050" cap="rnd">
            <a:solidFill>
              <a:srgbClr val="FF0000"/>
            </a:solidFill>
            <a:prstDash val="sysDot"/>
            <a:round/>
            <a:headEnd/>
            <a:tailEnd type="triangl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" name="Line 170"/>
          <p:cNvSpPr>
            <a:spLocks noChangeAspect="1" noChangeShapeType="1"/>
          </p:cNvSpPr>
          <p:nvPr/>
        </p:nvSpPr>
        <p:spPr bwMode="auto">
          <a:xfrm>
            <a:off x="9603219" y="4257114"/>
            <a:ext cx="429348" cy="963216"/>
          </a:xfrm>
          <a:prstGeom prst="line">
            <a:avLst/>
          </a:prstGeom>
          <a:noFill/>
          <a:ln w="19050" cap="rnd">
            <a:solidFill>
              <a:srgbClr val="FF0000"/>
            </a:solidFill>
            <a:prstDash val="sysDot"/>
            <a:round/>
            <a:headEnd/>
            <a:tailEnd type="triangl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0" name="Line 170"/>
          <p:cNvSpPr>
            <a:spLocks noChangeAspect="1" noChangeShapeType="1"/>
          </p:cNvSpPr>
          <p:nvPr/>
        </p:nvSpPr>
        <p:spPr bwMode="auto">
          <a:xfrm>
            <a:off x="9603219" y="4270671"/>
            <a:ext cx="550801" cy="654369"/>
          </a:xfrm>
          <a:prstGeom prst="line">
            <a:avLst/>
          </a:prstGeom>
          <a:noFill/>
          <a:ln w="19050" cap="rnd">
            <a:solidFill>
              <a:srgbClr val="FF0000"/>
            </a:solidFill>
            <a:prstDash val="sysDot"/>
            <a:round/>
            <a:headEnd/>
            <a:tailEnd type="triangl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4" name="Text Box 187"/>
          <p:cNvSpPr txBox="1">
            <a:spLocks noChangeAspect="1" noChangeArrowheads="1"/>
          </p:cNvSpPr>
          <p:nvPr/>
        </p:nvSpPr>
        <p:spPr bwMode="auto">
          <a:xfrm>
            <a:off x="7059092" y="2922440"/>
            <a:ext cx="431701" cy="64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(5)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3" name="Text Box 186"/>
          <p:cNvSpPr txBox="1">
            <a:spLocks noChangeAspect="1" noChangeArrowheads="1"/>
          </p:cNvSpPr>
          <p:nvPr/>
        </p:nvSpPr>
        <p:spPr bwMode="auto">
          <a:xfrm>
            <a:off x="8256742" y="6212652"/>
            <a:ext cx="421684" cy="50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(5b)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84" name="Straight Connector 283"/>
          <p:cNvCxnSpPr/>
          <p:nvPr/>
        </p:nvCxnSpPr>
        <p:spPr>
          <a:xfrm>
            <a:off x="8033419" y="6020170"/>
            <a:ext cx="77724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/>
          <p:cNvGrpSpPr/>
          <p:nvPr/>
        </p:nvGrpSpPr>
        <p:grpSpPr>
          <a:xfrm>
            <a:off x="8033419" y="5363191"/>
            <a:ext cx="777240" cy="240482"/>
            <a:chOff x="886506" y="5322118"/>
            <a:chExt cx="777240" cy="240482"/>
          </a:xfrm>
        </p:grpSpPr>
        <p:cxnSp>
          <p:nvCxnSpPr>
            <p:cNvPr id="286" name="Straight Connector 285"/>
            <p:cNvCxnSpPr/>
            <p:nvPr/>
          </p:nvCxnSpPr>
          <p:spPr>
            <a:xfrm>
              <a:off x="886506" y="5562600"/>
              <a:ext cx="7772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127"/>
            <p:cNvSpPr>
              <a:spLocks noChangeAspect="1" noChangeArrowheads="1"/>
            </p:cNvSpPr>
            <p:nvPr/>
          </p:nvSpPr>
          <p:spPr bwMode="auto">
            <a:xfrm>
              <a:off x="1205976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88" name="Straight Connector 287"/>
          <p:cNvCxnSpPr/>
          <p:nvPr/>
        </p:nvCxnSpPr>
        <p:spPr>
          <a:xfrm>
            <a:off x="9133353" y="6000531"/>
            <a:ext cx="77724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/>
          <p:cNvGrpSpPr/>
          <p:nvPr/>
        </p:nvGrpSpPr>
        <p:grpSpPr>
          <a:xfrm>
            <a:off x="9111872" y="4694392"/>
            <a:ext cx="777240" cy="240482"/>
            <a:chOff x="886506" y="5322118"/>
            <a:chExt cx="777240" cy="240482"/>
          </a:xfrm>
        </p:grpSpPr>
        <p:cxnSp>
          <p:nvCxnSpPr>
            <p:cNvPr id="290" name="Straight Connector 289"/>
            <p:cNvCxnSpPr/>
            <p:nvPr/>
          </p:nvCxnSpPr>
          <p:spPr>
            <a:xfrm>
              <a:off x="886506" y="5562600"/>
              <a:ext cx="7772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Oval 127"/>
            <p:cNvSpPr>
              <a:spLocks noChangeAspect="1" noChangeArrowheads="1"/>
            </p:cNvSpPr>
            <p:nvPr/>
          </p:nvSpPr>
          <p:spPr bwMode="auto">
            <a:xfrm>
              <a:off x="1216250" y="5322118"/>
              <a:ext cx="135906" cy="164282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93" name="Straight Arrow Connector 292"/>
          <p:cNvCxnSpPr>
            <a:stCxn id="291" idx="0"/>
          </p:cNvCxnSpPr>
          <p:nvPr/>
        </p:nvCxnSpPr>
        <p:spPr>
          <a:xfrm flipV="1">
            <a:off x="9509570" y="4228092"/>
            <a:ext cx="67953" cy="46630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Cube 293"/>
          <p:cNvSpPr/>
          <p:nvPr/>
        </p:nvSpPr>
        <p:spPr>
          <a:xfrm>
            <a:off x="10094808" y="1795842"/>
            <a:ext cx="467515" cy="1083150"/>
          </a:xfrm>
          <a:prstGeom prst="cube">
            <a:avLst/>
          </a:prstGeom>
          <a:gradFill flip="none" rotWithShape="1">
            <a:gsLst>
              <a:gs pos="22000">
                <a:schemeClr val="tx1">
                  <a:lumMod val="65000"/>
                  <a:lumOff val="35000"/>
                </a:schemeClr>
              </a:gs>
              <a:gs pos="94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TextBox 294"/>
          <p:cNvSpPr txBox="1"/>
          <p:nvPr/>
        </p:nvSpPr>
        <p:spPr>
          <a:xfrm>
            <a:off x="9144000" y="3332806"/>
            <a:ext cx="15155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Fluorescence</a:t>
            </a:r>
          </a:p>
          <a:p>
            <a:pPr algn="ctr"/>
            <a:r>
              <a:rPr lang="en-US" sz="1600" dirty="0"/>
              <a:t>Collection</a:t>
            </a:r>
          </a:p>
        </p:txBody>
      </p:sp>
      <p:sp>
        <p:nvSpPr>
          <p:cNvPr id="296" name="TextBox 295"/>
          <p:cNvSpPr txBox="1"/>
          <p:nvPr/>
        </p:nvSpPr>
        <p:spPr>
          <a:xfrm rot="5400000">
            <a:off x="9855344" y="2148546"/>
            <a:ext cx="852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PMT</a:t>
            </a:r>
          </a:p>
        </p:txBody>
      </p:sp>
      <p:cxnSp>
        <p:nvCxnSpPr>
          <p:cNvPr id="297" name="Straight Arrow Connector 296"/>
          <p:cNvCxnSpPr/>
          <p:nvPr/>
        </p:nvCxnSpPr>
        <p:spPr>
          <a:xfrm flipH="1">
            <a:off x="8973093" y="2514438"/>
            <a:ext cx="363511" cy="573074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/>
          <p:nvPr/>
        </p:nvCxnSpPr>
        <p:spPr>
          <a:xfrm flipH="1">
            <a:off x="8942613" y="2552036"/>
            <a:ext cx="393991" cy="904313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25" idx="3"/>
          </p:cNvCxnSpPr>
          <p:nvPr/>
        </p:nvCxnSpPr>
        <p:spPr>
          <a:xfrm flipH="1">
            <a:off x="8678426" y="2498472"/>
            <a:ext cx="665968" cy="773707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0" name="Group 299"/>
          <p:cNvGrpSpPr/>
          <p:nvPr/>
        </p:nvGrpSpPr>
        <p:grpSpPr>
          <a:xfrm>
            <a:off x="8509139" y="3296101"/>
            <a:ext cx="513614" cy="398187"/>
            <a:chOff x="7080865" y="2828011"/>
            <a:chExt cx="617202" cy="478495"/>
          </a:xfrm>
          <a:gradFill flip="none" rotWithShape="1">
            <a:gsLst>
              <a:gs pos="0">
                <a:schemeClr val="tx2">
                  <a:lumMod val="20000"/>
                  <a:lumOff val="80000"/>
                </a:schemeClr>
              </a:gs>
              <a:gs pos="74000">
                <a:schemeClr val="tx2">
                  <a:lumMod val="60000"/>
                  <a:lumOff val="40000"/>
                </a:schemeClr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/>
        </p:grpSpPr>
        <p:sp>
          <p:nvSpPr>
            <p:cNvPr id="301" name="Chord 300"/>
            <p:cNvSpPr/>
            <p:nvPr/>
          </p:nvSpPr>
          <p:spPr>
            <a:xfrm rot="18493550">
              <a:off x="7150218" y="2758658"/>
              <a:ext cx="478495" cy="617202"/>
            </a:xfrm>
            <a:prstGeom prst="chord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 rot="1353691">
              <a:off x="7128095" y="2922233"/>
              <a:ext cx="569288" cy="11178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Freeform 302"/>
          <p:cNvSpPr/>
          <p:nvPr/>
        </p:nvSpPr>
        <p:spPr>
          <a:xfrm>
            <a:off x="8692674" y="2845114"/>
            <a:ext cx="1591299" cy="928770"/>
          </a:xfrm>
          <a:custGeom>
            <a:avLst/>
            <a:gdLst>
              <a:gd name="connsiteX0" fmla="*/ 0 w 1591299"/>
              <a:gd name="connsiteY0" fmla="*/ 843694 h 928770"/>
              <a:gd name="connsiteX1" fmla="*/ 81280 w 1591299"/>
              <a:gd name="connsiteY1" fmla="*/ 924974 h 928770"/>
              <a:gd name="connsiteX2" fmla="*/ 467360 w 1591299"/>
              <a:gd name="connsiteY2" fmla="*/ 843694 h 928770"/>
              <a:gd name="connsiteX3" fmla="*/ 619760 w 1591299"/>
              <a:gd name="connsiteY3" fmla="*/ 254414 h 928770"/>
              <a:gd name="connsiteX4" fmla="*/ 1310640 w 1591299"/>
              <a:gd name="connsiteY4" fmla="*/ 152814 h 928770"/>
              <a:gd name="connsiteX5" fmla="*/ 1574800 w 1591299"/>
              <a:gd name="connsiteY5" fmla="*/ 20734 h 928770"/>
              <a:gd name="connsiteX6" fmla="*/ 1564640 w 1591299"/>
              <a:gd name="connsiteY6" fmla="*/ 414 h 92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1299" h="928770">
                <a:moveTo>
                  <a:pt x="0" y="843694"/>
                </a:moveTo>
                <a:cubicBezTo>
                  <a:pt x="1693" y="884334"/>
                  <a:pt x="3387" y="924974"/>
                  <a:pt x="81280" y="924974"/>
                </a:cubicBezTo>
                <a:cubicBezTo>
                  <a:pt x="159173" y="924974"/>
                  <a:pt x="377613" y="955454"/>
                  <a:pt x="467360" y="843694"/>
                </a:cubicBezTo>
                <a:cubicBezTo>
                  <a:pt x="557107" y="731934"/>
                  <a:pt x="479213" y="369561"/>
                  <a:pt x="619760" y="254414"/>
                </a:cubicBezTo>
                <a:cubicBezTo>
                  <a:pt x="760307" y="139267"/>
                  <a:pt x="1151467" y="191761"/>
                  <a:pt x="1310640" y="152814"/>
                </a:cubicBezTo>
                <a:cubicBezTo>
                  <a:pt x="1469813" y="113867"/>
                  <a:pt x="1532467" y="46134"/>
                  <a:pt x="1574800" y="20734"/>
                </a:cubicBezTo>
                <a:cubicBezTo>
                  <a:pt x="1617133" y="-4666"/>
                  <a:pt x="1564640" y="414"/>
                  <a:pt x="1564640" y="414"/>
                </a:cubicBezTo>
              </a:path>
            </a:pathLst>
          </a:cu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TextBox 303"/>
          <p:cNvSpPr txBox="1"/>
          <p:nvPr/>
        </p:nvSpPr>
        <p:spPr>
          <a:xfrm>
            <a:off x="1469673" y="2517540"/>
            <a:ext cx="8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Solid Ba Target</a:t>
            </a:r>
          </a:p>
        </p:txBody>
      </p:sp>
      <p:pic>
        <p:nvPicPr>
          <p:cNvPr id="305" name="Picture 304" descr="ExperimentSchematic_Classicv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8" t="-1" r="11205" b="73898"/>
          <a:stretch/>
        </p:blipFill>
        <p:spPr>
          <a:xfrm>
            <a:off x="8651597" y="861010"/>
            <a:ext cx="991824" cy="881777"/>
          </a:xfrm>
          <a:prstGeom prst="rect">
            <a:avLst/>
          </a:prstGeom>
        </p:spPr>
      </p:pic>
      <p:pic>
        <p:nvPicPr>
          <p:cNvPr id="306" name="Picture 305" descr="ExperimentSchematic_Classicv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5" t="3706" r="43723" b="86296"/>
          <a:stretch/>
        </p:blipFill>
        <p:spPr>
          <a:xfrm>
            <a:off x="4785618" y="1026759"/>
            <a:ext cx="1857356" cy="337749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DA43A604-BA1D-4515-A2F8-5E666D86A094}"/>
              </a:ext>
            </a:extLst>
          </p:cNvPr>
          <p:cNvSpPr txBox="1"/>
          <p:nvPr/>
        </p:nvSpPr>
        <p:spPr>
          <a:xfrm>
            <a:off x="9060238" y="184280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Laser</a:t>
            </a:r>
          </a:p>
        </p:txBody>
      </p:sp>
    </p:spTree>
    <p:extLst>
      <p:ext uri="{BB962C8B-B14F-4D97-AF65-F5344CB8AC3E}">
        <p14:creationId xmlns:p14="http://schemas.microsoft.com/office/powerpoint/2010/main" val="1178730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0"/>
            <a:ext cx="7772400" cy="508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en-US" sz="2800" b="1" dirty="0">
                <a:solidFill>
                  <a:srgbClr val="0000CC"/>
                </a:solidFill>
                <a:latin typeface="Verdana" pitchFamily="34" charset="0"/>
              </a:rPr>
              <a:t>Magnetic field measurement (1</a:t>
            </a:r>
            <a:r>
              <a:rPr lang="en-US" altLang="en-US" sz="2800" b="1" baseline="30000" dirty="0">
                <a:solidFill>
                  <a:srgbClr val="0000CC"/>
                </a:solidFill>
                <a:latin typeface="Verdana" pitchFamily="34" charset="0"/>
              </a:rPr>
              <a:t>st</a:t>
            </a:r>
            <a:r>
              <a:rPr lang="en-US" altLang="en-US" sz="2800" b="1" dirty="0">
                <a:solidFill>
                  <a:srgbClr val="0000CC"/>
                </a:solidFill>
                <a:latin typeface="Verdana" pitchFamily="34" charset="0"/>
              </a:rPr>
              <a:t> layer)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230092-317A-494D-B166-87B4D8C50A2F}"/>
              </a:ext>
            </a:extLst>
          </p:cNvPr>
          <p:cNvGrpSpPr/>
          <p:nvPr/>
        </p:nvGrpSpPr>
        <p:grpSpPr>
          <a:xfrm>
            <a:off x="1524000" y="522288"/>
            <a:ext cx="9144000" cy="3008312"/>
            <a:chOff x="0" y="522288"/>
            <a:chExt cx="9144000" cy="3008312"/>
          </a:xfrm>
        </p:grpSpPr>
        <p:pic>
          <p:nvPicPr>
            <p:cNvPr id="38915" name="Picture 10" descr="layout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44" t="18378" r="16370" b="10811"/>
            <a:stretch>
              <a:fillRect/>
            </a:stretch>
          </p:blipFill>
          <p:spPr bwMode="auto">
            <a:xfrm>
              <a:off x="325438" y="522288"/>
              <a:ext cx="3302000" cy="30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16" name="Line 12"/>
            <p:cNvSpPr>
              <a:spLocks noChangeShapeType="1"/>
            </p:cNvSpPr>
            <p:nvPr/>
          </p:nvSpPr>
          <p:spPr bwMode="auto">
            <a:xfrm>
              <a:off x="522288" y="1352550"/>
              <a:ext cx="609600" cy="9604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917" name="Text Box 13"/>
            <p:cNvSpPr txBox="1">
              <a:spLocks noChangeArrowheads="1"/>
            </p:cNvSpPr>
            <p:nvPr/>
          </p:nvSpPr>
          <p:spPr bwMode="auto">
            <a:xfrm>
              <a:off x="0" y="573088"/>
              <a:ext cx="17272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>
                  <a:solidFill>
                    <a:prstClr val="black"/>
                  </a:solidFill>
                  <a:latin typeface="Calibri"/>
                </a:rPr>
                <a:t>molecular beam axis</a:t>
              </a:r>
            </a:p>
          </p:txBody>
        </p:sp>
        <p:sp>
          <p:nvSpPr>
            <p:cNvPr id="38918" name="Line 14"/>
            <p:cNvSpPr>
              <a:spLocks noChangeShapeType="1"/>
            </p:cNvSpPr>
            <p:nvPr/>
          </p:nvSpPr>
          <p:spPr bwMode="auto">
            <a:xfrm flipH="1">
              <a:off x="2432050" y="2100263"/>
              <a:ext cx="1144588" cy="3206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919" name="Text Box 15"/>
            <p:cNvSpPr txBox="1">
              <a:spLocks noChangeArrowheads="1"/>
            </p:cNvSpPr>
            <p:nvPr/>
          </p:nvSpPr>
          <p:spPr bwMode="auto">
            <a:xfrm>
              <a:off x="3373438" y="1841500"/>
              <a:ext cx="193040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>
                  <a:solidFill>
                    <a:prstClr val="black"/>
                  </a:solidFill>
                  <a:latin typeface="Calibri"/>
                </a:rPr>
                <a:t>array of 32 NMR B-field probes</a:t>
              </a:r>
            </a:p>
          </p:txBody>
        </p:sp>
        <p:pic>
          <p:nvPicPr>
            <p:cNvPr id="38920" name="Picture 16" descr="DSCF00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363" y="847725"/>
              <a:ext cx="3068637" cy="230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1" name="Text Box 17"/>
            <p:cNvSpPr txBox="1">
              <a:spLocks noChangeArrowheads="1"/>
            </p:cNvSpPr>
            <p:nvPr/>
          </p:nvSpPr>
          <p:spPr bwMode="auto">
            <a:xfrm>
              <a:off x="4121943" y="612081"/>
              <a:ext cx="2263775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prstClr val="black"/>
                  </a:solidFill>
                  <a:latin typeface="Calibri"/>
                </a:rPr>
                <a:t>broadband probe on flex circuit</a:t>
              </a:r>
            </a:p>
          </p:txBody>
        </p:sp>
      </p:grpSp>
      <p:pic>
        <p:nvPicPr>
          <p:cNvPr id="38922" name="Picture 18" descr="anapoleII new duplexer 200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5000" r="55313" b="47501"/>
          <a:stretch>
            <a:fillRect/>
          </a:stretch>
        </p:blipFill>
        <p:spPr bwMode="auto">
          <a:xfrm>
            <a:off x="1524001" y="3795714"/>
            <a:ext cx="4519613" cy="306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3" name="Text Box 19"/>
          <p:cNvSpPr txBox="1">
            <a:spLocks noChangeArrowheads="1"/>
          </p:cNvSpPr>
          <p:nvPr/>
        </p:nvSpPr>
        <p:spPr bwMode="auto">
          <a:xfrm>
            <a:off x="1524000" y="3449199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prstClr val="black"/>
                </a:solidFill>
                <a:latin typeface="Calibri"/>
              </a:rPr>
              <a:t>FID trace + FFT fit:  </a:t>
            </a:r>
            <a:r>
              <a:rPr lang="en-US" altLang="en-US" dirty="0">
                <a:solidFill>
                  <a:prstClr val="black"/>
                </a:solidFill>
                <a:latin typeface="Calibri"/>
                <a:sym typeface="Euclid Symbol" panose="05050102010706020507" pitchFamily="18" charset="2"/>
              </a:rPr>
              <a:t>B/B = </a:t>
            </a:r>
            <a:r>
              <a:rPr lang="en-US" altLang="en-US" dirty="0">
                <a:solidFill>
                  <a:prstClr val="black"/>
                </a:solidFill>
                <a:latin typeface="Calibri"/>
              </a:rPr>
              <a:t>0.01 ppm in one 60 </a:t>
            </a:r>
            <a:r>
              <a:rPr lang="en-US" altLang="en-US" dirty="0" err="1">
                <a:solidFill>
                  <a:prstClr val="black"/>
                </a:solidFill>
                <a:latin typeface="Calibri"/>
              </a:rPr>
              <a:t>ms</a:t>
            </a:r>
            <a:r>
              <a:rPr lang="en-US" altLang="en-US" dirty="0">
                <a:solidFill>
                  <a:prstClr val="black"/>
                </a:solidFill>
                <a:latin typeface="Calibri"/>
              </a:rPr>
              <a:t> shot</a:t>
            </a:r>
          </a:p>
        </p:txBody>
      </p:sp>
      <p:pic>
        <p:nvPicPr>
          <p:cNvPr id="38924" name="Picture 20" descr="anapoleII new duplexer 200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2" t="56250" r="21562" b="16251"/>
          <a:stretch>
            <a:fillRect/>
          </a:stretch>
        </p:blipFill>
        <p:spPr bwMode="auto">
          <a:xfrm>
            <a:off x="5980114" y="3819526"/>
            <a:ext cx="4548187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08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fore and After - Waterfall.jpg"/>
          <p:cNvPicPr>
            <a:picLocks noChangeAspect="1"/>
          </p:cNvPicPr>
          <p:nvPr/>
        </p:nvPicPr>
        <p:blipFill>
          <a:blip r:embed="rId2" cstate="print"/>
          <a:srcRect t="5556" r="7479" b="23333"/>
          <a:stretch>
            <a:fillRect/>
          </a:stretch>
        </p:blipFill>
        <p:spPr>
          <a:xfrm>
            <a:off x="1903228" y="672925"/>
            <a:ext cx="8314606" cy="4891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eaLnBrk="1" latinLnBrk="0" hangingPunct="1">
              <a:buNone/>
              <a:defRPr sz="2800" i="1">
                <a:solidFill>
                  <a:srgbClr val="0000CC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US" sz="2600" b="1" i="0" dirty="0"/>
              <a:t>Magnetic field control (2</a:t>
            </a:r>
            <a:r>
              <a:rPr lang="en-US" sz="2600" b="1" i="0" baseline="30000" dirty="0"/>
              <a:t>nd</a:t>
            </a:r>
            <a:r>
              <a:rPr lang="en-US" sz="2600" b="1" i="0" dirty="0"/>
              <a:t> layer): results with 52 shim coils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6374" y="5830023"/>
            <a:ext cx="9019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Using molecules for final measurement &amp; shimming:</a:t>
            </a:r>
          </a:p>
          <a:p>
            <a:r>
              <a:rPr lang="en-US" sz="2400" dirty="0">
                <a:solidFill>
                  <a:prstClr val="black"/>
                </a:solidFill>
              </a:rPr>
              <a:t>                    </a:t>
            </a:r>
            <a:r>
              <a:rPr lang="en-US" sz="2400" dirty="0" err="1">
                <a:solidFill>
                  <a:prstClr val="black"/>
                </a:solidFill>
              </a:rPr>
              <a:t>r.m.s</a:t>
            </a:r>
            <a:r>
              <a:rPr lang="en-US" sz="2400" dirty="0">
                <a:solidFill>
                  <a:prstClr val="black"/>
                </a:solidFill>
              </a:rPr>
              <a:t>. variation </a:t>
            </a:r>
            <a:r>
              <a:rPr lang="en-US" sz="2400" dirty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US" sz="2400" i="1" dirty="0">
                <a:solidFill>
                  <a:prstClr val="black"/>
                </a:solidFill>
              </a:rPr>
              <a:t>B</a:t>
            </a:r>
            <a:r>
              <a:rPr lang="en-US" sz="2400" dirty="0">
                <a:solidFill>
                  <a:prstClr val="black"/>
                </a:solidFill>
              </a:rPr>
              <a:t>/</a:t>
            </a:r>
            <a:r>
              <a:rPr lang="en-US" sz="2400" i="1" dirty="0">
                <a:solidFill>
                  <a:prstClr val="black"/>
                </a:solidFill>
              </a:rPr>
              <a:t>B </a:t>
            </a:r>
            <a:r>
              <a:rPr lang="en-US" sz="2400" dirty="0">
                <a:solidFill>
                  <a:prstClr val="black"/>
                </a:solidFill>
              </a:rPr>
              <a:t>&lt; 20 ppb    </a:t>
            </a:r>
            <a:r>
              <a:rPr lang="en-US" dirty="0">
                <a:solidFill>
                  <a:prstClr val="black"/>
                </a:solidFill>
              </a:rPr>
              <a:t>[6 cm L. x 1 cm D. cylinder]</a:t>
            </a:r>
          </a:p>
        </p:txBody>
      </p:sp>
    </p:spTree>
    <p:extLst>
      <p:ext uri="{BB962C8B-B14F-4D97-AF65-F5344CB8AC3E}">
        <p14:creationId xmlns:p14="http://schemas.microsoft.com/office/powerpoint/2010/main" val="477349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/>
          <p:cNvSpPr txBox="1"/>
          <p:nvPr/>
        </p:nvSpPr>
        <p:spPr>
          <a:xfrm>
            <a:off x="1654078" y="565025"/>
            <a:ext cx="91440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Ring electrodes create sine wave </a:t>
            </a:r>
            <a:r>
              <a:rPr lang="en-US" sz="2200" dirty="0">
                <a:solidFill>
                  <a:srgbClr val="000000"/>
                </a:solidFill>
                <a:latin typeface="Euclid Math One" panose="05050601010101010101" pitchFamily="18" charset="2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sz="2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-field along </a:t>
            </a:r>
            <a:r>
              <a:rPr lang="en-US" sz="22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</a:t>
            </a:r>
            <a:r>
              <a:rPr lang="en-US" sz="2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-axis:</a:t>
            </a:r>
          </a:p>
        </p:txBody>
      </p:sp>
      <p:pic>
        <p:nvPicPr>
          <p:cNvPr id="3" name="Picture 2" descr="SineWaveWithVoltages_v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" r="3267" b="5314"/>
          <a:stretch/>
        </p:blipFill>
        <p:spPr>
          <a:xfrm>
            <a:off x="1574131" y="4395864"/>
            <a:ext cx="5500535" cy="2081286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1654078" y="941497"/>
            <a:ext cx="8095607" cy="2567980"/>
            <a:chOff x="-638768" y="429356"/>
            <a:chExt cx="9586219" cy="3031910"/>
          </a:xfrm>
        </p:grpSpPr>
        <p:pic>
          <p:nvPicPr>
            <p:cNvPr id="7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8" t="45244" r="16822" b="40284"/>
            <a:stretch/>
          </p:blipFill>
          <p:spPr bwMode="auto">
            <a:xfrm>
              <a:off x="796424" y="864593"/>
              <a:ext cx="7550344" cy="18229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" name="TextBox 78"/>
            <p:cNvSpPr txBox="1"/>
            <p:nvPr/>
          </p:nvSpPr>
          <p:spPr>
            <a:xfrm>
              <a:off x="-638768" y="1983077"/>
              <a:ext cx="1043030" cy="5450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Wire 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in channel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270376" y="1822342"/>
              <a:ext cx="1177426" cy="3275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-383449" y="803077"/>
              <a:ext cx="742559" cy="3270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Solder</a:t>
              </a:r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>
              <a:off x="270376" y="1044369"/>
              <a:ext cx="1612378" cy="3651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5622492" y="429356"/>
              <a:ext cx="683717" cy="3270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Prism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671719" y="2895600"/>
              <a:ext cx="681819" cy="327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Rings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776183" y="2895600"/>
              <a:ext cx="681819" cy="327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Rings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272474" y="2895600"/>
              <a:ext cx="733069" cy="327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 Rings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04262" y="2895600"/>
              <a:ext cx="625709" cy="327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Tube</a:t>
              </a: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 flipH="1">
              <a:off x="270375" y="2819400"/>
              <a:ext cx="7964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8287108" y="2895600"/>
              <a:ext cx="625709" cy="327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Tube</a:t>
              </a:r>
            </a:p>
          </p:txBody>
        </p:sp>
        <p:cxnSp>
          <p:nvCxnSpPr>
            <p:cNvPr id="132" name="Straight Arrow Connector 131"/>
            <p:cNvCxnSpPr/>
            <p:nvPr/>
          </p:nvCxnSpPr>
          <p:spPr>
            <a:xfrm>
              <a:off x="8200845" y="2819400"/>
              <a:ext cx="7466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3010943" y="2895600"/>
              <a:ext cx="683717" cy="54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Prism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Ring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703718" y="2895600"/>
              <a:ext cx="683717" cy="54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Prism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Ring</a:t>
              </a:r>
            </a:p>
          </p:txBody>
        </p:sp>
        <p:cxnSp>
          <p:nvCxnSpPr>
            <p:cNvPr id="135" name="Straight Connector 134"/>
            <p:cNvCxnSpPr/>
            <p:nvPr/>
          </p:nvCxnSpPr>
          <p:spPr>
            <a:xfrm>
              <a:off x="1143000" y="2699266"/>
              <a:ext cx="0" cy="7620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3007638" y="2699266"/>
              <a:ext cx="0" cy="7620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3692210" y="2699266"/>
              <a:ext cx="0" cy="7620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5715000" y="2699266"/>
              <a:ext cx="0" cy="7620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6344718" y="2699266"/>
              <a:ext cx="0" cy="7620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8153400" y="2699266"/>
              <a:ext cx="0" cy="7620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6361243" y="1305764"/>
            <a:ext cx="1760417" cy="1548373"/>
          </a:xfrm>
          <a:prstGeom prst="rect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Times New Roman"/>
            </a:endParaRPr>
          </a:p>
        </p:txBody>
      </p:sp>
      <p:cxnSp>
        <p:nvCxnSpPr>
          <p:cNvPr id="149" name="Straight Connector 148"/>
          <p:cNvCxnSpPr/>
          <p:nvPr/>
        </p:nvCxnSpPr>
        <p:spPr>
          <a:xfrm>
            <a:off x="8158174" y="2850822"/>
            <a:ext cx="2482405" cy="1419934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6330404" y="2852689"/>
            <a:ext cx="866442" cy="145426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196846" y="4306957"/>
            <a:ext cx="3464301" cy="2332382"/>
            <a:chOff x="6597660" y="4756173"/>
            <a:chExt cx="2141957" cy="1654175"/>
          </a:xfrm>
        </p:grpSpPr>
        <p:grpSp>
          <p:nvGrpSpPr>
            <p:cNvPr id="141" name="Group 140"/>
            <p:cNvGrpSpPr/>
            <p:nvPr/>
          </p:nvGrpSpPr>
          <p:grpSpPr>
            <a:xfrm>
              <a:off x="6597660" y="4756173"/>
              <a:ext cx="2141957" cy="1654175"/>
              <a:chOff x="6863295" y="2044327"/>
              <a:chExt cx="2141957" cy="1654175"/>
            </a:xfrm>
          </p:grpSpPr>
          <p:pic>
            <p:nvPicPr>
              <p:cNvPr id="142" name="Picture 2" descr="C:\Users\Jeff\Dropbox\Anapole Pics\Interaction Region Solidworks figures\Assembly Trimetric with Laser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3295" y="2044327"/>
                <a:ext cx="2141957" cy="1654175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3" name="Straight Arrow Connector 142"/>
              <p:cNvCxnSpPr/>
              <p:nvPr/>
            </p:nvCxnSpPr>
            <p:spPr>
              <a:xfrm flipH="1">
                <a:off x="7660869" y="2086311"/>
                <a:ext cx="1148911" cy="1130866"/>
              </a:xfrm>
              <a:prstGeom prst="straightConnector1">
                <a:avLst/>
              </a:prstGeom>
              <a:ln w="38100" cmpd="sng">
                <a:solidFill>
                  <a:srgbClr val="3366FF"/>
                </a:solidFill>
                <a:tailEnd type="arrow"/>
              </a:ln>
              <a:effectLst>
                <a:glow rad="101600">
                  <a:srgbClr val="3366FF">
                    <a:alpha val="75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 flipH="1">
                <a:off x="8477139" y="2171577"/>
                <a:ext cx="515396" cy="511213"/>
              </a:xfrm>
              <a:prstGeom prst="straightConnector1">
                <a:avLst/>
              </a:prstGeom>
              <a:ln w="9525" cmpd="sng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H="1" flipV="1">
                <a:off x="7956004" y="2682790"/>
                <a:ext cx="389887" cy="112124"/>
              </a:xfrm>
              <a:prstGeom prst="straightConnector1">
                <a:avLst/>
              </a:prstGeom>
              <a:ln w="9525" cmpd="sng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rot="10800000" flipH="1">
                <a:off x="7956004" y="2120348"/>
                <a:ext cx="515396" cy="511213"/>
              </a:xfrm>
              <a:prstGeom prst="straightConnector1">
                <a:avLst/>
              </a:prstGeom>
              <a:ln w="9525" cmpd="sng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1" name="Straight Arrow Connector 150"/>
            <p:cNvCxnSpPr/>
            <p:nvPr/>
          </p:nvCxnSpPr>
          <p:spPr>
            <a:xfrm flipH="1">
              <a:off x="6654440" y="4927814"/>
              <a:ext cx="322868" cy="0"/>
            </a:xfrm>
            <a:prstGeom prst="straightConnector1">
              <a:avLst/>
            </a:prstGeom>
            <a:ln w="19050" cmpd="sng">
              <a:solidFill>
                <a:srgbClr val="3366FF"/>
              </a:solidFill>
              <a:headEnd type="arrow"/>
              <a:tailEnd type="none"/>
            </a:ln>
            <a:effectLst>
              <a:glow rad="38100">
                <a:srgbClr val="3366FF">
                  <a:alpha val="7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6654440" y="5089542"/>
              <a:ext cx="332913" cy="0"/>
            </a:xfrm>
            <a:prstGeom prst="straightConnector1">
              <a:avLst/>
            </a:prstGeom>
            <a:ln w="9525" cmpd="sng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6986006" y="4862512"/>
              <a:ext cx="676147" cy="283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</a:rPr>
                <a:t>Molecular beam</a:t>
              </a:r>
            </a:p>
            <a:p>
              <a:r>
                <a:rPr lang="en-US" sz="1000" dirty="0">
                  <a:solidFill>
                    <a:srgbClr val="000000"/>
                  </a:solidFill>
                </a:rPr>
                <a:t>Laser beam</a:t>
              </a:r>
            </a:p>
          </p:txBody>
        </p:sp>
      </p:grpSp>
      <p:sp>
        <p:nvSpPr>
          <p:cNvPr id="61" name="Rectangle 2"/>
          <p:cNvSpPr txBox="1">
            <a:spLocks noChangeArrowheads="1"/>
          </p:cNvSpPr>
          <p:nvPr/>
        </p:nvSpPr>
        <p:spPr bwMode="auto">
          <a:xfrm>
            <a:off x="1524000" y="63500"/>
            <a:ext cx="9144000" cy="463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 b="1" kern="0" dirty="0">
                <a:solidFill>
                  <a:srgbClr val="3333CC"/>
                </a:solidFill>
                <a:latin typeface="Euclid Math One" panose="05050601010101010101" pitchFamily="18" charset="2"/>
              </a:rPr>
              <a:t>E</a:t>
            </a:r>
            <a:r>
              <a:rPr lang="en-US" sz="2800" b="1" kern="0" dirty="0">
                <a:solidFill>
                  <a:srgbClr val="3333CC"/>
                </a:solidFill>
                <a:latin typeface="Verdana" pitchFamily="34" charset="0"/>
              </a:rPr>
              <a:t>-field control</a:t>
            </a:r>
          </a:p>
        </p:txBody>
      </p:sp>
    </p:spTree>
    <p:extLst>
      <p:ext uri="{BB962C8B-B14F-4D97-AF65-F5344CB8AC3E}">
        <p14:creationId xmlns:p14="http://schemas.microsoft.com/office/powerpoint/2010/main" val="419117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8566791" y="609097"/>
            <a:ext cx="1809750" cy="1135850"/>
            <a:chOff x="723301" y="4182625"/>
            <a:chExt cx="1809750" cy="1135850"/>
          </a:xfrm>
        </p:grpSpPr>
        <p:grpSp>
          <p:nvGrpSpPr>
            <p:cNvPr id="125" name="Group 161"/>
            <p:cNvGrpSpPr>
              <a:grpSpLocks/>
            </p:cNvGrpSpPr>
            <p:nvPr/>
          </p:nvGrpSpPr>
          <p:grpSpPr bwMode="auto">
            <a:xfrm rot="2278177">
              <a:off x="723301" y="4280027"/>
              <a:ext cx="1809750" cy="819150"/>
              <a:chOff x="16002000" y="8686800"/>
              <a:chExt cx="1809750" cy="819150"/>
            </a:xfrm>
          </p:grpSpPr>
          <p:sp>
            <p:nvSpPr>
              <p:cNvPr id="183" name="Oval 151"/>
              <p:cNvSpPr>
                <a:spLocks noChangeArrowheads="1"/>
              </p:cNvSpPr>
              <p:nvPr/>
            </p:nvSpPr>
            <p:spPr bwMode="auto">
              <a:xfrm>
                <a:off x="16002000" y="8686800"/>
                <a:ext cx="762000" cy="819150"/>
              </a:xfrm>
              <a:prstGeom prst="ellipse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5016500"/>
                <a:endParaRPr lang="en-US" sz="9900" dirty="0"/>
              </a:p>
            </p:txBody>
          </p:sp>
          <p:sp>
            <p:nvSpPr>
              <p:cNvPr id="184" name="Oval 153"/>
              <p:cNvSpPr>
                <a:spLocks noChangeArrowheads="1"/>
              </p:cNvSpPr>
              <p:nvPr/>
            </p:nvSpPr>
            <p:spPr bwMode="auto">
              <a:xfrm>
                <a:off x="17354550" y="8877300"/>
                <a:ext cx="457200" cy="457200"/>
              </a:xfrm>
              <a:prstGeom prst="ellipse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5016500"/>
                <a:endParaRPr lang="en-US" sz="9900"/>
              </a:p>
            </p:txBody>
          </p:sp>
          <p:cxnSp>
            <p:nvCxnSpPr>
              <p:cNvPr id="185" name="Straight Connector 157"/>
              <p:cNvCxnSpPr>
                <a:cxnSpLocks noChangeShapeType="1"/>
              </p:cNvCxnSpPr>
              <p:nvPr/>
            </p:nvCxnSpPr>
            <p:spPr bwMode="auto">
              <a:xfrm>
                <a:off x="16747166" y="9086850"/>
                <a:ext cx="594360" cy="0"/>
              </a:xfrm>
              <a:prstGeom prst="line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80" name="TextBox 179"/>
            <p:cNvSpPr txBox="1"/>
            <p:nvPr/>
          </p:nvSpPr>
          <p:spPr>
            <a:xfrm>
              <a:off x="987660" y="4182625"/>
              <a:ext cx="498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Ba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2033037" y="491836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068301" y="1009207"/>
            <a:ext cx="84856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400" b="1" u="sng" dirty="0"/>
              <a:t>Initial physics goal:</a:t>
            </a:r>
            <a:r>
              <a:rPr lang="en-US" sz="2400" b="1" u="sng" dirty="0">
                <a:sym typeface="Wingdings"/>
              </a:rPr>
              <a:t> </a:t>
            </a:r>
            <a:r>
              <a:rPr lang="en-US" sz="2400" u="sng" dirty="0">
                <a:sym typeface="Wingdings"/>
              </a:rPr>
              <a:t>NSD-PV with </a:t>
            </a:r>
            <a:r>
              <a:rPr lang="en-US" sz="2400" u="sng" baseline="30000" dirty="0"/>
              <a:t>137</a:t>
            </a:r>
            <a:r>
              <a:rPr lang="en-US" sz="2400" u="sng" dirty="0"/>
              <a:t>BaF</a:t>
            </a:r>
          </a:p>
          <a:p>
            <a:pPr>
              <a:spcAft>
                <a:spcPts val="900"/>
              </a:spcAft>
              <a:buFont typeface="Arial" pitchFamily="34" charset="0"/>
              <a:buChar char="•"/>
            </a:pPr>
            <a:r>
              <a:rPr lang="en-US" sz="2400" dirty="0"/>
              <a:t> </a:t>
            </a:r>
            <a:r>
              <a:rPr lang="en-US" sz="2000" dirty="0"/>
              <a:t>Odd neutron (vs. </a:t>
            </a:r>
            <a:r>
              <a:rPr lang="en-US" sz="2000" baseline="30000" dirty="0"/>
              <a:t>133</a:t>
            </a:r>
            <a:r>
              <a:rPr lang="en-US" sz="2000" dirty="0"/>
              <a:t>Cs w/odd proton)</a:t>
            </a:r>
          </a:p>
          <a:p>
            <a:pPr>
              <a:spcAft>
                <a:spcPts val="900"/>
              </a:spcAft>
              <a:buFont typeface="Arial" pitchFamily="34" charset="0"/>
              <a:buChar char="•"/>
            </a:pPr>
            <a:r>
              <a:rPr lang="en-US" sz="2000" i="1" dirty="0"/>
              <a:t> </a:t>
            </a:r>
            <a:r>
              <a:rPr lang="en-US" sz="2000" dirty="0"/>
              <a:t>Heavy </a:t>
            </a:r>
            <a:r>
              <a:rPr lang="en-US" sz="2000" dirty="0">
                <a:latin typeface="Arial"/>
                <a:cs typeface="Arial"/>
              </a:rPr>
              <a:t>→</a:t>
            </a:r>
            <a:r>
              <a:rPr lang="en-US" sz="2000" dirty="0"/>
              <a:t> large effect, anapole term dominates</a:t>
            </a:r>
          </a:p>
          <a:p>
            <a:pPr>
              <a:spcAft>
                <a:spcPts val="900"/>
              </a:spcAft>
              <a:buFont typeface="Arial" pitchFamily="34" charset="0"/>
              <a:buChar char="•"/>
            </a:pPr>
            <a:r>
              <a:rPr lang="en-US" sz="2000" dirty="0"/>
              <a:t> Large enough natural abundance 11%</a:t>
            </a:r>
          </a:p>
          <a:p>
            <a:pPr>
              <a:spcAft>
                <a:spcPts val="900"/>
              </a:spcAft>
              <a:buFont typeface="Arial" pitchFamily="34" charset="0"/>
              <a:buChar char="•"/>
            </a:pPr>
            <a:r>
              <a:rPr lang="en-US" sz="2000" dirty="0"/>
              <a:t> Required lasers = simple, cheap diodes</a:t>
            </a:r>
            <a:endParaRPr lang="en-US" sz="2000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2036065" y="3994794"/>
            <a:ext cx="8550105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u="sng" dirty="0"/>
              <a:t>Completed: </a:t>
            </a:r>
            <a:r>
              <a:rPr lang="en-US" sz="2400" u="sng" dirty="0"/>
              <a:t>proof of principle using </a:t>
            </a:r>
            <a:r>
              <a:rPr lang="en-US" sz="2400" u="sng" baseline="30000" dirty="0"/>
              <a:t>138</a:t>
            </a:r>
            <a:r>
              <a:rPr lang="en-US" sz="2400" u="sng" dirty="0"/>
              <a:t>Ba</a:t>
            </a:r>
            <a:r>
              <a:rPr lang="en-US" sz="2400" u="sng" baseline="30000" dirty="0"/>
              <a:t>19</a:t>
            </a:r>
            <a:r>
              <a:rPr lang="en-US" sz="2400" u="sng" dirty="0"/>
              <a:t>F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 Larger natural abundance (~75% </a:t>
            </a:r>
            <a:r>
              <a:rPr lang="en-US" sz="2000" dirty="0" err="1"/>
              <a:t>vs</a:t>
            </a:r>
            <a:r>
              <a:rPr lang="en-US" sz="2000" dirty="0"/>
              <a:t> ~11% for </a:t>
            </a:r>
            <a:r>
              <a:rPr lang="en-US" sz="2000" baseline="30000" dirty="0"/>
              <a:t>137</a:t>
            </a:r>
            <a:r>
              <a:rPr lang="en-US" sz="2000" dirty="0"/>
              <a:t>Ba)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 Uses same beam source, lasers, magnet, etc. as </a:t>
            </a:r>
            <a:r>
              <a:rPr lang="en-US" sz="2000" baseline="30000" dirty="0"/>
              <a:t>137</a:t>
            </a:r>
            <a:r>
              <a:rPr lang="en-US" sz="2000" dirty="0"/>
              <a:t>BaF </a:t>
            </a:r>
          </a:p>
          <a:p>
            <a:pPr>
              <a:spcAft>
                <a:spcPts val="900"/>
              </a:spcAft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i="1" dirty="0"/>
              <a:t>W</a:t>
            </a:r>
            <a:r>
              <a:rPr lang="en-US" sz="2000" dirty="0"/>
              <a:t>(</a:t>
            </a:r>
            <a:r>
              <a:rPr lang="en-US" sz="2000" baseline="30000" dirty="0"/>
              <a:t>138</a:t>
            </a:r>
            <a:r>
              <a:rPr lang="en-US" sz="2000" dirty="0"/>
              <a:t>Ba) = 0 Hz (no unpaired nucleons = no NSD-PV)</a:t>
            </a:r>
            <a:br>
              <a:rPr lang="en-US" sz="2000" dirty="0"/>
            </a:br>
            <a:r>
              <a:rPr lang="en-US" sz="2000" dirty="0"/>
              <a:t>  </a:t>
            </a:r>
            <a:r>
              <a:rPr lang="en-US" sz="2000" i="1" dirty="0"/>
              <a:t>W</a:t>
            </a:r>
            <a:r>
              <a:rPr lang="en-US" sz="2000" dirty="0"/>
              <a:t>(</a:t>
            </a:r>
            <a:r>
              <a:rPr lang="en-US" sz="2000" baseline="30000" dirty="0"/>
              <a:t>19</a:t>
            </a:r>
            <a:r>
              <a:rPr lang="en-US" sz="2000" dirty="0"/>
              <a:t>F) </a:t>
            </a:r>
            <a:r>
              <a:rPr lang="en-US" sz="2000" dirty="0">
                <a:sym typeface="Symbol" panose="05050102010706020507" pitchFamily="18" charset="2"/>
              </a:rPr>
              <a:t></a:t>
            </a:r>
            <a:r>
              <a:rPr lang="en-US" sz="2000" dirty="0"/>
              <a:t> 0.002 Hz  </a:t>
            </a:r>
            <a:r>
              <a:rPr lang="en-US" sz="2000" dirty="0">
                <a:sym typeface="Symbol" panose="05050102010706020507" pitchFamily="18" charset="2"/>
              </a:rPr>
              <a:t></a:t>
            </a:r>
            <a:r>
              <a:rPr lang="en-US" sz="2000" dirty="0"/>
              <a:t> 0 (light, small electron spin density in </a:t>
            </a:r>
            <a:r>
              <a:rPr lang="en-US" sz="2000" dirty="0" err="1"/>
              <a:t>BaF</a:t>
            </a:r>
            <a:r>
              <a:rPr lang="en-US" sz="2000" dirty="0"/>
              <a:t>)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Test for practical sensitivity &amp; systematics with known answer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733550" y="49969"/>
            <a:ext cx="8324850" cy="463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ZOMBIES I: NSD-PV with </a:t>
            </a:r>
            <a:r>
              <a:rPr lang="en-US" sz="3000" b="1" dirty="0" err="1">
                <a:solidFill>
                  <a:srgbClr val="2D2DB9"/>
                </a:solidFill>
                <a:latin typeface="+mn-lt"/>
                <a:cs typeface="Times New Roman" pitchFamily="18" charset="0"/>
              </a:rPr>
              <a:t>BaF</a:t>
            </a:r>
            <a:endParaRPr lang="en-US" sz="3000" b="1" dirty="0">
              <a:solidFill>
                <a:srgbClr val="2D2DB9"/>
              </a:solidFill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03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2533"/>
            <a:ext cx="12192000" cy="748448"/>
          </a:xfrm>
        </p:spPr>
        <p:txBody>
          <a:bodyPr>
            <a:noAutofit/>
          </a:bodyPr>
          <a:lstStyle/>
          <a:p>
            <a:pPr eaLnBrk="1" hangingPunct="1"/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Purely h</a:t>
            </a:r>
            <a:r>
              <a:rPr lang="en-US" sz="3000" b="1" dirty="0">
                <a:solidFill>
                  <a:srgbClr val="2D2DB9"/>
                </a:solidFill>
                <a:latin typeface="+mn-lt"/>
              </a:rPr>
              <a:t>adronic PV in nucleus induces nuclear spin helix = anapole moment </a:t>
            </a:r>
          </a:p>
        </p:txBody>
      </p:sp>
      <p:sp>
        <p:nvSpPr>
          <p:cNvPr id="6154" name="Rectangle 62"/>
          <p:cNvSpPr>
            <a:spLocks noChangeArrowheads="1"/>
          </p:cNvSpPr>
          <p:nvPr/>
        </p:nvSpPr>
        <p:spPr bwMode="auto">
          <a:xfrm>
            <a:off x="4329113" y="295275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56" name="Text Box 69"/>
          <p:cNvSpPr txBox="1">
            <a:spLocks noChangeArrowheads="1"/>
          </p:cNvSpPr>
          <p:nvPr/>
        </p:nvSpPr>
        <p:spPr bwMode="auto">
          <a:xfrm>
            <a:off x="4484409" y="1177887"/>
            <a:ext cx="214513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Verdana" pitchFamily="34" charset="0"/>
              </a:rPr>
              <a:t>nucleon spin tilted </a:t>
            </a:r>
          </a:p>
          <a:p>
            <a:pPr algn="ctr"/>
            <a:r>
              <a:rPr lang="en-US" sz="1600" dirty="0">
                <a:latin typeface="Verdana" pitchFamily="34" charset="0"/>
              </a:rPr>
              <a:t>along momentum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448425" y="911225"/>
            <a:ext cx="4110038" cy="5888038"/>
            <a:chOff x="4924425" y="911225"/>
            <a:chExt cx="4110038" cy="5888038"/>
          </a:xfrm>
        </p:grpSpPr>
        <p:grpSp>
          <p:nvGrpSpPr>
            <p:cNvPr id="6150" name="Group 43"/>
            <p:cNvGrpSpPr>
              <a:grpSpLocks/>
            </p:cNvGrpSpPr>
            <p:nvPr/>
          </p:nvGrpSpPr>
          <p:grpSpPr bwMode="auto">
            <a:xfrm>
              <a:off x="5686425" y="911225"/>
              <a:ext cx="3276600" cy="2108200"/>
              <a:chOff x="0" y="0"/>
              <a:chExt cx="20000" cy="20000"/>
            </a:xfrm>
          </p:grpSpPr>
          <p:sp>
            <p:nvSpPr>
              <p:cNvPr id="6160" name="Oval 44"/>
              <p:cNvSpPr>
                <a:spLocks noChangeArrowheads="1"/>
              </p:cNvSpPr>
              <p:nvPr/>
            </p:nvSpPr>
            <p:spPr bwMode="auto">
              <a:xfrm>
                <a:off x="907" y="1500"/>
                <a:ext cx="18143" cy="17114"/>
              </a:xfrm>
              <a:prstGeom prst="ellips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61" name="Group 45"/>
              <p:cNvGrpSpPr>
                <a:grpSpLocks/>
              </p:cNvGrpSpPr>
              <p:nvPr/>
            </p:nvGrpSpPr>
            <p:grpSpPr bwMode="auto">
              <a:xfrm>
                <a:off x="9104" y="17048"/>
                <a:ext cx="1438" cy="2952"/>
                <a:chOff x="0" y="-1"/>
                <a:chExt cx="20000" cy="20001"/>
              </a:xfrm>
            </p:grpSpPr>
            <p:sp>
              <p:nvSpPr>
                <p:cNvPr id="6171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821" y="10081"/>
                  <a:ext cx="19179" cy="9919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72" name="Line 47"/>
                <p:cNvSpPr>
                  <a:spLocks noChangeShapeType="1"/>
                </p:cNvSpPr>
                <p:nvPr/>
              </p:nvSpPr>
              <p:spPr bwMode="auto">
                <a:xfrm>
                  <a:off x="0" y="-1"/>
                  <a:ext cx="19193" cy="9919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62" name="Group 48"/>
              <p:cNvGrpSpPr>
                <a:grpSpLocks/>
              </p:cNvGrpSpPr>
              <p:nvPr/>
            </p:nvGrpSpPr>
            <p:grpSpPr bwMode="auto">
              <a:xfrm>
                <a:off x="9143" y="0"/>
                <a:ext cx="1438" cy="2952"/>
                <a:chOff x="0" y="-1"/>
                <a:chExt cx="20000" cy="20001"/>
              </a:xfrm>
            </p:grpSpPr>
            <p:sp>
              <p:nvSpPr>
                <p:cNvPr id="6169" name="Line 49"/>
                <p:cNvSpPr>
                  <a:spLocks noChangeShapeType="1"/>
                </p:cNvSpPr>
                <p:nvPr/>
              </p:nvSpPr>
              <p:spPr bwMode="auto">
                <a:xfrm flipH="1" flipV="1">
                  <a:off x="0" y="10081"/>
                  <a:ext cx="19193" cy="9919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70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807" y="-1"/>
                  <a:ext cx="19193" cy="9919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63" name="Group 51"/>
              <p:cNvGrpSpPr>
                <a:grpSpLocks/>
              </p:cNvGrpSpPr>
              <p:nvPr/>
            </p:nvGrpSpPr>
            <p:grpSpPr bwMode="auto">
              <a:xfrm>
                <a:off x="18101" y="9151"/>
                <a:ext cx="1899" cy="2235"/>
                <a:chOff x="11" y="0"/>
                <a:chExt cx="19988" cy="20000"/>
              </a:xfrm>
            </p:grpSpPr>
            <p:sp>
              <p:nvSpPr>
                <p:cNvPr id="6167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11" y="0"/>
                  <a:ext cx="9915" cy="19186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8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10084" y="805"/>
                  <a:ext cx="9915" cy="19195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64" name="Group 54"/>
              <p:cNvGrpSpPr>
                <a:grpSpLocks/>
              </p:cNvGrpSpPr>
              <p:nvPr/>
            </p:nvGrpSpPr>
            <p:grpSpPr bwMode="auto">
              <a:xfrm>
                <a:off x="0" y="8307"/>
                <a:ext cx="1899" cy="2235"/>
                <a:chOff x="0" y="0"/>
                <a:chExt cx="20000" cy="20000"/>
              </a:xfrm>
            </p:grpSpPr>
            <p:sp>
              <p:nvSpPr>
                <p:cNvPr id="6165" name="Line 55"/>
                <p:cNvSpPr>
                  <a:spLocks noChangeShapeType="1"/>
                </p:cNvSpPr>
                <p:nvPr/>
              </p:nvSpPr>
              <p:spPr bwMode="auto">
                <a:xfrm>
                  <a:off x="0" y="814"/>
                  <a:ext cx="9921" cy="19186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6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10079" y="0"/>
                  <a:ext cx="9921" cy="19195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aphicFrame>
          <p:nvGraphicFramePr>
            <p:cNvPr id="6146" name="Object 57"/>
            <p:cNvGraphicFramePr>
              <a:graphicFrameLocks noChangeAspect="1"/>
            </p:cNvGraphicFramePr>
            <p:nvPr/>
          </p:nvGraphicFramePr>
          <p:xfrm>
            <a:off x="4937125" y="3417888"/>
            <a:ext cx="4019550" cy="3381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70" r:id="rId3" imgW="5919216" imgH="4724400" progId="Word.Document.8">
                    <p:embed/>
                  </p:oleObj>
                </mc:Choice>
                <mc:Fallback>
                  <p:oleObj r:id="rId3" imgW="5919216" imgH="4724400" progId="Word.Document.8">
                    <p:embed/>
                    <p:pic>
                      <p:nvPicPr>
                        <p:cNvPr id="6146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5448" t="11613" r="16992" b="17419"/>
                        <a:stretch>
                          <a:fillRect/>
                        </a:stretch>
                      </p:blipFill>
                      <p:spPr bwMode="auto">
                        <a:xfrm>
                          <a:off x="4937125" y="3417888"/>
                          <a:ext cx="4019550" cy="3381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1" name="Text Box 58"/>
            <p:cNvSpPr txBox="1">
              <a:spLocks noChangeArrowheads="1"/>
            </p:cNvSpPr>
            <p:nvPr/>
          </p:nvSpPr>
          <p:spPr bwMode="auto">
            <a:xfrm>
              <a:off x="4924425" y="2790825"/>
              <a:ext cx="723275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7200" dirty="0"/>
                <a:t>=</a:t>
              </a:r>
            </a:p>
          </p:txBody>
        </p:sp>
        <p:sp>
          <p:nvSpPr>
            <p:cNvPr id="6152" name="Text Box 59"/>
            <p:cNvSpPr txBox="1">
              <a:spLocks noChangeArrowheads="1"/>
            </p:cNvSpPr>
            <p:nvPr/>
          </p:nvSpPr>
          <p:spPr bwMode="auto">
            <a:xfrm>
              <a:off x="6959600" y="2768600"/>
              <a:ext cx="723275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7200" dirty="0"/>
                <a:t>+</a:t>
              </a:r>
            </a:p>
          </p:txBody>
        </p:sp>
        <p:sp>
          <p:nvSpPr>
            <p:cNvPr id="6158" name="Text Box 71"/>
            <p:cNvSpPr txBox="1">
              <a:spLocks noChangeArrowheads="1"/>
            </p:cNvSpPr>
            <p:nvPr/>
          </p:nvSpPr>
          <p:spPr bwMode="auto">
            <a:xfrm>
              <a:off x="6680200" y="1897063"/>
              <a:ext cx="1458913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CC"/>
                  </a:solidFill>
                  <a:latin typeface="Verdana" pitchFamily="34" charset="0"/>
                </a:rPr>
                <a:t>Current loop</a:t>
              </a:r>
            </a:p>
            <a:p>
              <a:pPr algn="ctr"/>
              <a:r>
                <a:rPr lang="en-US" sz="1600" dirty="0">
                  <a:solidFill>
                    <a:srgbClr val="0000CC"/>
                  </a:solidFill>
                  <a:latin typeface="Verdana" pitchFamily="34" charset="0"/>
                </a:rPr>
                <a:t>(dipole)</a:t>
              </a:r>
            </a:p>
          </p:txBody>
        </p:sp>
        <p:sp>
          <p:nvSpPr>
            <p:cNvPr id="6159" name="Text Box 72"/>
            <p:cNvSpPr txBox="1">
              <a:spLocks noChangeArrowheads="1"/>
            </p:cNvSpPr>
            <p:nvPr/>
          </p:nvSpPr>
          <p:spPr bwMode="auto">
            <a:xfrm>
              <a:off x="7524750" y="3238500"/>
              <a:ext cx="1509713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>
                  <a:latin typeface="Verdana" pitchFamily="34" charset="0"/>
                </a:rPr>
                <a:t>Current helix</a:t>
              </a:r>
            </a:p>
            <a:p>
              <a:pPr algn="ctr"/>
              <a:r>
                <a:rPr lang="en-US" sz="1600">
                  <a:latin typeface="Verdana" pitchFamily="34" charset="0"/>
                </a:rPr>
                <a:t>(anapole)</a:t>
              </a:r>
            </a:p>
          </p:txBody>
        </p:sp>
      </p:grpSp>
      <p:graphicFrame>
        <p:nvGraphicFramePr>
          <p:cNvPr id="6210" name="Object 36"/>
          <p:cNvGraphicFramePr>
            <a:graphicFrameLocks noChangeAspect="1"/>
          </p:cNvGraphicFramePr>
          <p:nvPr/>
        </p:nvGraphicFramePr>
        <p:xfrm>
          <a:off x="1544343" y="1180806"/>
          <a:ext cx="29765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71" name="Equation" r:id="rId5" imgW="1130040" imgH="203040" progId="Equation.DSMT4">
                  <p:embed/>
                </p:oleObj>
              </mc:Choice>
              <mc:Fallback>
                <p:oleObj name="Equation" r:id="rId5" imgW="1130040" imgH="203040" progId="Equation.DSMT4">
                  <p:embed/>
                  <p:pic>
                    <p:nvPicPr>
                      <p:cNvPr id="621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343" y="1180806"/>
                        <a:ext cx="2976563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" name="Group 67"/>
          <p:cNvGrpSpPr/>
          <p:nvPr/>
        </p:nvGrpSpPr>
        <p:grpSpPr>
          <a:xfrm>
            <a:off x="1345915" y="5217869"/>
            <a:ext cx="5818473" cy="1373348"/>
            <a:chOff x="-178085" y="5054600"/>
            <a:chExt cx="5818473" cy="1528195"/>
          </a:xfrm>
        </p:grpSpPr>
        <p:graphicFrame>
          <p:nvGraphicFramePr>
            <p:cNvPr id="6147" name="Object 61"/>
            <p:cNvGraphicFramePr>
              <a:graphicFrameLocks noChangeAspect="1"/>
            </p:cNvGraphicFramePr>
            <p:nvPr/>
          </p:nvGraphicFramePr>
          <p:xfrm>
            <a:off x="1291385" y="5884295"/>
            <a:ext cx="2462213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72" name="Equation" r:id="rId7" imgW="1117440" imgH="317160" progId="Equation.DSMT4">
                    <p:embed/>
                  </p:oleObj>
                </mc:Choice>
                <mc:Fallback>
                  <p:oleObj name="Equation" r:id="rId7" imgW="1117440" imgH="317160" progId="Equation.DSMT4">
                    <p:embed/>
                    <p:pic>
                      <p:nvPicPr>
                        <p:cNvPr id="6147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1385" y="5884295"/>
                          <a:ext cx="2462213" cy="698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3" name="Rectangle 60"/>
            <p:cNvSpPr>
              <a:spLocks noChangeArrowheads="1"/>
            </p:cNvSpPr>
            <p:nvPr/>
          </p:nvSpPr>
          <p:spPr bwMode="auto">
            <a:xfrm>
              <a:off x="-178085" y="5054600"/>
              <a:ext cx="5818473" cy="787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Simple model for nuclear anapole</a:t>
              </a:r>
              <a:endPara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eaLnBrk="0" hangingPunct="0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(valence nucleon + constant-density core):</a:t>
              </a:r>
            </a:p>
          </p:txBody>
        </p:sp>
      </p:grpSp>
      <p:sp>
        <p:nvSpPr>
          <p:cNvPr id="6155" name="Oval 63"/>
          <p:cNvSpPr>
            <a:spLocks noChangeArrowheads="1"/>
          </p:cNvSpPr>
          <p:nvPr/>
        </p:nvSpPr>
        <p:spPr bwMode="auto">
          <a:xfrm>
            <a:off x="4947378" y="5905880"/>
            <a:ext cx="342920" cy="74295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3763" y="1714745"/>
            <a:ext cx="4159183" cy="3144079"/>
          </a:xfrm>
          <a:prstGeom prst="rect">
            <a:avLst/>
          </a:prstGeom>
        </p:spPr>
      </p:pic>
      <p:sp>
        <p:nvSpPr>
          <p:cNvPr id="31" name="Oval 63">
            <a:extLst>
              <a:ext uri="{FF2B5EF4-FFF2-40B4-BE49-F238E27FC236}">
                <a16:creationId xmlns:a16="http://schemas.microsoft.com/office/drawing/2014/main" id="{F83188E1-33C1-45F4-B74D-E52DED746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402" y="5905880"/>
            <a:ext cx="650187" cy="627724"/>
          </a:xfrm>
          <a:prstGeom prst="ellips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2D2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262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5044"/>
            <a:ext cx="12192000" cy="52436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600" b="1" dirty="0">
                <a:solidFill>
                  <a:srgbClr val="0000CC"/>
                </a:solidFill>
                <a:latin typeface="Verdana" pitchFamily="34" charset="0"/>
              </a:rPr>
              <a:t>Typical asymmetry data from proof of principle run with </a:t>
            </a:r>
            <a:r>
              <a:rPr lang="en-US" sz="2600" b="1" baseline="30000" dirty="0">
                <a:solidFill>
                  <a:srgbClr val="0000CC"/>
                </a:solidFill>
                <a:latin typeface="Verdana" pitchFamily="34" charset="0"/>
              </a:rPr>
              <a:t>138</a:t>
            </a:r>
            <a:r>
              <a:rPr lang="en-US" sz="2600" b="1" dirty="0">
                <a:solidFill>
                  <a:srgbClr val="0000CC"/>
                </a:solidFill>
                <a:latin typeface="Verdana" pitchFamily="34" charset="0"/>
              </a:rPr>
              <a:t>Ba</a:t>
            </a:r>
            <a:r>
              <a:rPr lang="en-US" sz="2600" b="1" baseline="30000" dirty="0">
                <a:solidFill>
                  <a:srgbClr val="0000CC"/>
                </a:solidFill>
                <a:latin typeface="Verdana" pitchFamily="34" charset="0"/>
              </a:rPr>
              <a:t>19</a:t>
            </a:r>
            <a:r>
              <a:rPr lang="en-US" sz="2600" b="1" dirty="0">
                <a:solidFill>
                  <a:srgbClr val="0000CC"/>
                </a:solidFill>
                <a:latin typeface="Verdana" pitchFamily="34" charset="0"/>
              </a:rPr>
              <a:t>F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2106900" y="913171"/>
            <a:ext cx="8578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400" dirty="0">
                <a:solidFill>
                  <a:prstClr val="black"/>
                </a:solidFill>
                <a:latin typeface="Calibri"/>
                <a:cs typeface="Times New Roman" pitchFamily="18" charset="0"/>
              </a:rPr>
              <a:t>Null signal expected for </a:t>
            </a:r>
            <a:r>
              <a:rPr lang="en-US" sz="2400" baseline="30000" dirty="0">
                <a:solidFill>
                  <a:prstClr val="black"/>
                </a:solidFill>
                <a:latin typeface="Calibri"/>
                <a:cs typeface="Times New Roman" pitchFamily="18" charset="0"/>
              </a:rPr>
              <a:t>19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Times New Roman" pitchFamily="18" charset="0"/>
              </a:rPr>
              <a:t>F nucleus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9CADB7-3819-4076-8D1D-54B147FE270B}"/>
              </a:ext>
            </a:extLst>
          </p:cNvPr>
          <p:cNvGrpSpPr>
            <a:grpSpLocks noChangeAspect="1"/>
          </p:cNvGrpSpPr>
          <p:nvPr/>
        </p:nvGrpSpPr>
        <p:grpSpPr>
          <a:xfrm>
            <a:off x="2106900" y="1254642"/>
            <a:ext cx="8221350" cy="5281096"/>
            <a:chOff x="2887606" y="1701473"/>
            <a:chExt cx="6714686" cy="4313270"/>
          </a:xfrm>
        </p:grpSpPr>
        <p:graphicFrame>
          <p:nvGraphicFramePr>
            <p:cNvPr id="3584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1311403"/>
                </p:ext>
              </p:extLst>
            </p:nvPr>
          </p:nvGraphicFramePr>
          <p:xfrm>
            <a:off x="6028218" y="3963743"/>
            <a:ext cx="1143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687" name="Equation" r:id="rId4" imgW="113956" imgH="215801" progId="Equation.3">
                    <p:embed/>
                  </p:oleObj>
                </mc:Choice>
                <mc:Fallback>
                  <p:oleObj name="Equation" r:id="rId4" imgW="113956" imgH="215801" progId="Equation.3">
                    <p:embed/>
                    <p:pic>
                      <p:nvPicPr>
                        <p:cNvPr id="3584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28218" y="3963743"/>
                          <a:ext cx="114300" cy="215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9" descr="C:\IR GEN 2 DATA &amp; ANALYSIS\AFTER Installing Copper Wire Coils\Parity Measurements\2016.03.10 - 2528 to 2531 All Together\Plots\AsymmetryNoExtra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26"/>
            <a:stretch/>
          </p:blipFill>
          <p:spPr bwMode="auto">
            <a:xfrm>
              <a:off x="2887606" y="1905436"/>
              <a:ext cx="6714686" cy="410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3534762" y="2128643"/>
              <a:ext cx="2869014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rgbClr val="FF0000"/>
                  </a:solidFill>
                  <a:latin typeface="Calibri"/>
                  <a:cs typeface="Times New Roman" pitchFamily="18" charset="0"/>
                </a:rPr>
                <a:t>Avg. over </a:t>
              </a:r>
              <a:r>
                <a: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</a:t>
              </a:r>
              <a:r>
                <a:rPr lang="en-US" sz="2400" dirty="0">
                  <a:solidFill>
                    <a:srgbClr val="FF0000"/>
                  </a:solidFill>
                  <a:latin typeface="Calibri"/>
                  <a:cs typeface="Times New Roman" pitchFamily="18" charset="0"/>
                </a:rPr>
                <a:t>30 hours:</a:t>
              </a:r>
            </a:p>
            <a:p>
              <a:pPr algn="ctr" eaLnBrk="0" hangingPunct="0"/>
              <a:r>
                <a:rPr lang="en-US" sz="2400" i="1" dirty="0">
                  <a:solidFill>
                    <a:srgbClr val="FF0000"/>
                  </a:solidFill>
                  <a:latin typeface="Calibri"/>
                  <a:cs typeface="Times New Roman" pitchFamily="18" charset="0"/>
                </a:rPr>
                <a:t>W</a:t>
              </a:r>
              <a:r>
                <a:rPr lang="en-US" sz="2400" dirty="0">
                  <a:solidFill>
                    <a:srgbClr val="FF0000"/>
                  </a:solidFill>
                  <a:latin typeface="Calibri"/>
                  <a:cs typeface="Times New Roman" pitchFamily="18" charset="0"/>
                </a:rPr>
                <a:t>/2</a:t>
              </a:r>
              <a:r>
                <a:rPr lang="en-US" sz="2400" dirty="0">
                  <a:solidFill>
                    <a:srgbClr val="FF0000"/>
                  </a:solidFill>
                  <a:latin typeface="Symbol" panose="05050102010706020507" pitchFamily="18" charset="2"/>
                  <a:cs typeface="Times New Roman" pitchFamily="18" charset="0"/>
                </a:rPr>
                <a:t>p</a:t>
              </a:r>
              <a:r>
                <a:rPr lang="en-US" sz="2400" dirty="0">
                  <a:solidFill>
                    <a:srgbClr val="FF0000"/>
                  </a:solidFill>
                  <a:latin typeface="Calibri"/>
                  <a:cs typeface="Times New Roman" pitchFamily="18" charset="0"/>
                </a:rPr>
                <a:t> = -0.03</a:t>
              </a:r>
              <a:r>
                <a:rPr lang="en-US" sz="2400" dirty="0">
                  <a:solidFill>
                    <a:srgbClr val="FF0000"/>
                  </a:solidFill>
                  <a:latin typeface="Calibri"/>
                  <a:cs typeface="Times New Roman" pitchFamily="18" charset="0"/>
                  <a:sym typeface="Symbol" panose="05050102010706020507" pitchFamily="18" charset="2"/>
                </a:rPr>
                <a:t></a:t>
              </a:r>
              <a:r>
                <a:rPr lang="en-US" sz="2400" dirty="0">
                  <a:solidFill>
                    <a:srgbClr val="FF0000"/>
                  </a:solidFill>
                  <a:latin typeface="Calibri"/>
                  <a:cs typeface="Times New Roman" pitchFamily="18" charset="0"/>
                </a:rPr>
                <a:t>0.47 Hz</a:t>
              </a:r>
            </a:p>
            <a:p>
              <a:pPr algn="ctr" eaLnBrk="0" hangingPunct="0"/>
              <a:r>
                <a:rPr lang="en-US" sz="2400" dirty="0">
                  <a:solidFill>
                    <a:srgbClr val="FF0000"/>
                  </a:solidFill>
                  <a:latin typeface="Calibri"/>
                  <a:cs typeface="Times New Roman" pitchFamily="18" charset="0"/>
                  <a:sym typeface="Symbol" panose="05050102010706020507" pitchFamily="18" charset="2"/>
                </a:rPr>
                <a:t> </a:t>
              </a:r>
              <a:r>
                <a:rPr lang="en-US" sz="2400" dirty="0">
                  <a:solidFill>
                    <a:srgbClr val="FF0000"/>
                  </a:solidFill>
                  <a:latin typeface="Calibri"/>
                  <a:cs typeface="Times New Roman" pitchFamily="18" charset="0"/>
                </a:rPr>
                <a:t>consistent w/ zero 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6662557" y="5180670"/>
              <a:ext cx="259387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eaLnBrk="0" hangingPunct="0"/>
              <a:r>
                <a:rPr lang="en-US" sz="2000" dirty="0">
                  <a:solidFill>
                    <a:prstClr val="black"/>
                  </a:solidFill>
                  <a:latin typeface="Symbol" panose="05050102010706020507" pitchFamily="18" charset="2"/>
                  <a:cs typeface="Times New Roman" pitchFamily="18" charset="0"/>
                </a:rPr>
                <a:t>c</a:t>
              </a:r>
              <a:r>
                <a:rPr lang="en-US" sz="2000" baseline="30000" dirty="0">
                  <a:solidFill>
                    <a:prstClr val="black"/>
                  </a:solidFill>
                  <a:latin typeface="Calibri"/>
                  <a:cs typeface="Times New Roman" pitchFamily="18" charset="0"/>
                </a:rPr>
                <a:t>2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cs typeface="Times New Roman" pitchFamily="18" charset="0"/>
                </a:rPr>
                <a:t>d.o.f.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cs typeface="Times New Roman" pitchFamily="18" charset="0"/>
                </a:rPr>
                <a:t> = 0.66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6502246" y="4293569"/>
              <a:ext cx="2914493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eaLnBrk="0" hangingPunct="0"/>
              <a:r>
                <a:rPr lang="en-US" sz="2000" dirty="0">
                  <a:solidFill>
                    <a:prstClr val="black"/>
                  </a:solidFill>
                  <a:latin typeface="Calibri"/>
                  <a:cs typeface="Times New Roman" pitchFamily="18" charset="0"/>
                </a:rPr>
                <a:t>Typical data with</a:t>
              </a:r>
            </a:p>
            <a:p>
              <a:pPr algn="ctr" eaLnBrk="0" hangingPunct="0"/>
              <a:r>
                <a:rPr lang="en-US" sz="2000" dirty="0">
                  <a:solidFill>
                    <a:prstClr val="black"/>
                  </a:solidFill>
                  <a:latin typeface="Calibri"/>
                  <a:cs typeface="Times New Roman" pitchFamily="18" charset="0"/>
                </a:rPr>
                <a:t>Offset = 0.006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cs typeface="Times New Roman" pitchFamily="18" charset="0"/>
                  <a:sym typeface="Symbol" panose="05050102010706020507" pitchFamily="18" charset="2"/>
                </a:rPr>
                <a:t>0.001</a:t>
              </a:r>
            </a:p>
            <a:p>
              <a:pPr algn="ctr" eaLnBrk="0" hangingPunct="0"/>
              <a:r>
                <a:rPr lang="en-US" sz="2000" dirty="0">
                  <a:solidFill>
                    <a:prstClr val="black"/>
                  </a:solidFill>
                  <a:latin typeface="Calibri"/>
                  <a:cs typeface="Times New Roman" pitchFamily="18" charset="0"/>
                  <a:sym typeface="Symbol" panose="05050102010706020507" pitchFamily="18" charset="2"/>
                </a:rPr>
                <a:t>(from small stray </a:t>
              </a:r>
              <a:r>
                <a:rPr lang="en-US" sz="2000" dirty="0">
                  <a:solidFill>
                    <a:prstClr val="black"/>
                  </a:solidFill>
                  <a:latin typeface="Euclid Math One" panose="05050601010101010101" pitchFamily="18" charset="2"/>
                  <a:cs typeface="Times New Roman" pitchFamily="18" charset="0"/>
                  <a:sym typeface="Symbol" panose="05050102010706020507" pitchFamily="18" charset="2"/>
                </a:rPr>
                <a:t>E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cs typeface="Times New Roman" pitchFamily="18" charset="0"/>
                  <a:sym typeface="Symbol" panose="05050102010706020507" pitchFamily="18" charset="2"/>
                </a:rPr>
                <a:t>-field)</a:t>
              </a:r>
              <a:endParaRPr lang="en-US" sz="2000" dirty="0">
                <a:solidFill>
                  <a:prstClr val="black"/>
                </a:solidFill>
                <a:latin typeface="Calibri"/>
                <a:cs typeface="Times New Roman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636361" y="1701473"/>
              <a:ext cx="5856077" cy="247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234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45409" y="590964"/>
            <a:ext cx="90635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ym typeface="Wingdings"/>
              </a:rPr>
              <a:t>Strategy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Deliberately exaggerate possible imperfections by known, large factor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Measure effect on the NSD-PV matrix element </a:t>
            </a:r>
            <a:r>
              <a:rPr lang="en-US" sz="2000" i="1" dirty="0">
                <a:sym typeface="Wingdings"/>
              </a:rPr>
              <a:t>W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from coupling to ambient imperfections in the experiment 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655519" y="18245"/>
            <a:ext cx="8808672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Uncertainties in proof-of-principle with </a:t>
            </a:r>
            <a:r>
              <a:rPr lang="en-US" sz="3000" b="1" baseline="30000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138</a:t>
            </a: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BaF</a:t>
            </a:r>
          </a:p>
        </p:txBody>
      </p:sp>
      <p:pic>
        <p:nvPicPr>
          <p:cNvPr id="17" name="Picture 16" descr="SystematicsTable_no0P02Offs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49" y="2019974"/>
            <a:ext cx="6990127" cy="214310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17049" y="3776869"/>
            <a:ext cx="6990127" cy="25201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63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45410" y="590964"/>
            <a:ext cx="91273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ym typeface="Wingdings"/>
              </a:rPr>
              <a:t>Strategy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Deliberately exaggerate possible imperfections by known, large factor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Measure effect on extracted NSD-PV matrix element </a:t>
            </a:r>
            <a:r>
              <a:rPr lang="en-US" sz="2000" i="1" dirty="0">
                <a:sym typeface="Wingdings"/>
              </a:rPr>
              <a:t>W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from coupling to ambient imperfections in the experiment 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655519" y="18245"/>
            <a:ext cx="8808672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Uncertainties in proof-of-principle with </a:t>
            </a:r>
            <a:r>
              <a:rPr lang="en-US" sz="3000" b="1" baseline="30000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138</a:t>
            </a: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BaF</a:t>
            </a:r>
          </a:p>
        </p:txBody>
      </p:sp>
      <p:pic>
        <p:nvPicPr>
          <p:cNvPr id="17" name="Picture 16" descr="SystematicsTable_no0P02Offs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49" y="2019974"/>
            <a:ext cx="6990127" cy="214310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17049" y="3776869"/>
            <a:ext cx="6990127" cy="25201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nalDataTable_no0p02oFFS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1" y="4823792"/>
            <a:ext cx="8651659" cy="130924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845410" y="4497944"/>
            <a:ext cx="4818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ym typeface="Wingdings"/>
              </a:rPr>
              <a:t>Final Error Budget with </a:t>
            </a:r>
            <a:r>
              <a:rPr lang="en-US" sz="2400" b="1" u="sng" baseline="30000" dirty="0">
                <a:sym typeface="Wingdings"/>
              </a:rPr>
              <a:t>138</a:t>
            </a:r>
            <a:r>
              <a:rPr lang="en-US" sz="2400" b="1" u="sng" dirty="0">
                <a:sym typeface="Wingdings"/>
              </a:rPr>
              <a:t>Ba</a:t>
            </a:r>
            <a:r>
              <a:rPr lang="en-US" sz="2400" b="1" u="sng" baseline="30000" dirty="0">
                <a:sym typeface="Wingdings"/>
              </a:rPr>
              <a:t>19</a:t>
            </a:r>
            <a:r>
              <a:rPr lang="en-US" sz="2400" b="1" u="sng" dirty="0">
                <a:sym typeface="Wingdings"/>
              </a:rPr>
              <a:t>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092178" y="5780363"/>
            <a:ext cx="2372013" cy="34725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5637527" y="6208786"/>
          <a:ext cx="4909300" cy="667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94" name="Equation" r:id="rId6" imgW="1866600" imgH="253800" progId="Equation.DSMT4">
                  <p:embed/>
                </p:oleObj>
              </mc:Choice>
              <mc:Fallback>
                <p:oleObj name="Equation" r:id="rId6" imgW="1866600" imgH="2538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37527" y="6208786"/>
                        <a:ext cx="4909300" cy="667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602512" y="6182283"/>
            <a:ext cx="3246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Aft>
                <a:spcPts val="600"/>
              </a:spcAft>
            </a:pPr>
            <a:r>
              <a:rPr lang="en-US" dirty="0">
                <a:cs typeface="Arial"/>
              </a:rPr>
              <a:t>~170 h data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 ~6x10</a:t>
            </a:r>
            <a:r>
              <a:rPr lang="en-US" baseline="30000" dirty="0">
                <a:cs typeface="Arial"/>
              </a:rPr>
              <a:t>7</a:t>
            </a:r>
            <a:r>
              <a:rPr lang="en-US" dirty="0">
                <a:cs typeface="Arial"/>
              </a:rPr>
              <a:t> molecules total</a:t>
            </a:r>
          </a:p>
        </p:txBody>
      </p:sp>
    </p:spTree>
    <p:extLst>
      <p:ext uri="{BB962C8B-B14F-4D97-AF65-F5344CB8AC3E}">
        <p14:creationId xmlns:p14="http://schemas.microsoft.com/office/powerpoint/2010/main" val="2677035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655519" y="18245"/>
            <a:ext cx="8808672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eaLnBrk="1" hangingPunct="1">
              <a:defRPr sz="3000" b="1">
                <a:solidFill>
                  <a:srgbClr val="00366D"/>
                </a:solidFill>
                <a:latin typeface="+mn-lt"/>
                <a:ea typeface="+mj-ea"/>
                <a:cs typeface="Times New Roman" pitchFamily="18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dirty="0">
                <a:solidFill>
                  <a:srgbClr val="2D2DB9"/>
                </a:solidFill>
              </a:rPr>
              <a:t>What does the </a:t>
            </a:r>
            <a:r>
              <a:rPr lang="en-US" baseline="30000" dirty="0">
                <a:solidFill>
                  <a:srgbClr val="2D2DB9"/>
                </a:solidFill>
              </a:rPr>
              <a:t>138</a:t>
            </a:r>
            <a:r>
              <a:rPr lang="en-US" dirty="0">
                <a:solidFill>
                  <a:srgbClr val="2D2DB9"/>
                </a:solidFill>
              </a:rPr>
              <a:t>Ba</a:t>
            </a:r>
            <a:r>
              <a:rPr lang="en-US" baseline="30000" dirty="0">
                <a:solidFill>
                  <a:srgbClr val="2D2DB9"/>
                </a:solidFill>
              </a:rPr>
              <a:t>19</a:t>
            </a:r>
            <a:r>
              <a:rPr lang="en-US" dirty="0">
                <a:solidFill>
                  <a:srgbClr val="2D2DB9"/>
                </a:solidFill>
              </a:rPr>
              <a:t>F result mean?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2939479" y="614230"/>
          <a:ext cx="6781429" cy="62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33" name="Equation" r:id="rId4" imgW="2768400" imgH="253800" progId="Equation.DSMT4">
                  <p:embed/>
                </p:oleObj>
              </mc:Choice>
              <mc:Fallback>
                <p:oleObj name="Equation" r:id="rId4" imgW="2768400" imgH="2538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9479" y="614230"/>
                        <a:ext cx="6781429" cy="622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3989446" y="1699651"/>
          <a:ext cx="4451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34" name="Equation" r:id="rId6" imgW="2019240" imgH="279360" progId="Equation.DSMT4">
                  <p:embed/>
                </p:oleObj>
              </mc:Choice>
              <mc:Fallback>
                <p:oleObj name="Equation" r:id="rId6" imgW="2019240" imgH="27936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89446" y="1699651"/>
                        <a:ext cx="4451350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3915936" y="1237720"/>
            <a:ext cx="4828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Most useful comparison: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AB46E5-C7BC-471A-AAA0-6AC3D8E64160}"/>
              </a:ext>
            </a:extLst>
          </p:cNvPr>
          <p:cNvSpPr/>
          <p:nvPr/>
        </p:nvSpPr>
        <p:spPr>
          <a:xfrm>
            <a:off x="1524001" y="6425929"/>
            <a:ext cx="915714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E. Altuntas, J. Ammon, S.B. Cahn, DD PRL </a:t>
            </a:r>
            <a:r>
              <a:rPr lang="en-US" sz="1700" b="1" dirty="0"/>
              <a:t>120</a:t>
            </a:r>
            <a:r>
              <a:rPr lang="en-US" sz="1700" dirty="0"/>
              <a:t>, 142501 (2018); PRA </a:t>
            </a:r>
            <a:r>
              <a:rPr lang="en-US" sz="1700" b="1" dirty="0"/>
              <a:t>97</a:t>
            </a:r>
            <a:r>
              <a:rPr lang="en-US" sz="1700" dirty="0"/>
              <a:t>, 042101 (2018)</a:t>
            </a:r>
          </a:p>
        </p:txBody>
      </p:sp>
    </p:spTree>
    <p:extLst>
      <p:ext uri="{BB962C8B-B14F-4D97-AF65-F5344CB8AC3E}">
        <p14:creationId xmlns:p14="http://schemas.microsoft.com/office/powerpoint/2010/main" val="3619265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4121" y="2936590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655519" y="18245"/>
            <a:ext cx="8808672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eaLnBrk="1" hangingPunct="1">
              <a:defRPr sz="3000" b="1">
                <a:solidFill>
                  <a:srgbClr val="00366D"/>
                </a:solidFill>
                <a:latin typeface="+mn-lt"/>
                <a:ea typeface="+mj-ea"/>
                <a:cs typeface="Times New Roman" pitchFamily="18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dirty="0">
                <a:solidFill>
                  <a:srgbClr val="2D2DB9"/>
                </a:solidFill>
              </a:rPr>
              <a:t>What does the </a:t>
            </a:r>
            <a:r>
              <a:rPr lang="en-US" baseline="30000" dirty="0">
                <a:solidFill>
                  <a:srgbClr val="2D2DB9"/>
                </a:solidFill>
              </a:rPr>
              <a:t>138</a:t>
            </a:r>
            <a:r>
              <a:rPr lang="en-US" dirty="0">
                <a:solidFill>
                  <a:srgbClr val="2D2DB9"/>
                </a:solidFill>
              </a:rPr>
              <a:t>Ba</a:t>
            </a:r>
            <a:r>
              <a:rPr lang="en-US" baseline="30000" dirty="0">
                <a:solidFill>
                  <a:srgbClr val="2D2DB9"/>
                </a:solidFill>
              </a:rPr>
              <a:t>19</a:t>
            </a:r>
            <a:r>
              <a:rPr lang="en-US" dirty="0">
                <a:solidFill>
                  <a:srgbClr val="2D2DB9"/>
                </a:solidFill>
              </a:rPr>
              <a:t>F result mean?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2939479" y="614230"/>
          <a:ext cx="6781429" cy="62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42" name="Equation" r:id="rId4" imgW="2768400" imgH="253800" progId="Equation.DSMT4">
                  <p:embed/>
                </p:oleObj>
              </mc:Choice>
              <mc:Fallback>
                <p:oleObj name="Equation" r:id="rId4" imgW="2768400" imgH="2538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9479" y="614230"/>
                        <a:ext cx="6781429" cy="622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3989446" y="1699651"/>
          <a:ext cx="4451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43" name="Equation" r:id="rId6" imgW="2019240" imgH="279360" progId="Equation.DSMT4">
                  <p:embed/>
                </p:oleObj>
              </mc:Choice>
              <mc:Fallback>
                <p:oleObj name="Equation" r:id="rId6" imgW="2019240" imgH="27936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89446" y="1699651"/>
                        <a:ext cx="4451350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3915936" y="1237720"/>
            <a:ext cx="4828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Most useful comparison: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73227" y="2539249"/>
            <a:ext cx="9831398" cy="1741071"/>
            <a:chOff x="-250773" y="2539248"/>
            <a:chExt cx="9831398" cy="1741071"/>
          </a:xfrm>
        </p:grpSpPr>
        <p:sp>
          <p:nvSpPr>
            <p:cNvPr id="19" name="Left Brace 18"/>
            <p:cNvSpPr/>
            <p:nvPr/>
          </p:nvSpPr>
          <p:spPr>
            <a:xfrm rot="16200000">
              <a:off x="4385650" y="-1070346"/>
              <a:ext cx="631243" cy="9758706"/>
            </a:xfrm>
            <a:prstGeom prst="leftBrac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37136" y="3910987"/>
              <a:ext cx="2820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cs typeface="Arial"/>
                </a:rPr>
                <a:t>~10% of predicted value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763" y="2539248"/>
              <a:ext cx="9004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spcAft>
                  <a:spcPts val="600"/>
                </a:spcAft>
              </a:pPr>
              <a:r>
                <a:rPr lang="en-US" sz="2400" dirty="0">
                  <a:sym typeface="Symbol" panose="05050102010706020507" pitchFamily="18" charset="2"/>
                </a:rPr>
                <a:t>Same experimental uncertainty in </a:t>
              </a:r>
              <a:r>
                <a:rPr lang="en-US" sz="2400" baseline="30000" dirty="0">
                  <a:sym typeface="Symbol" panose="05050102010706020507" pitchFamily="18" charset="2"/>
                </a:rPr>
                <a:t>137</a:t>
              </a:r>
              <a:r>
                <a:rPr lang="en-US" sz="2400" dirty="0">
                  <a:sym typeface="Symbol" panose="05050102010706020507" pitchFamily="18" charset="2"/>
                </a:rPr>
                <a:t>BaF would mean</a:t>
              </a:r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/>
          </p:nvGraphicFramePr>
          <p:xfrm>
            <a:off x="-250773" y="3060608"/>
            <a:ext cx="2663825" cy="615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44" name="Equation" r:id="rId8" imgW="1206360" imgH="279360" progId="Equation.DSMT4">
                    <p:embed/>
                  </p:oleObj>
                </mc:Choice>
                <mc:Fallback>
                  <p:oleObj name="Equation" r:id="rId8" imgW="1206360" imgH="279360" progId="Equation.DSMT4">
                    <p:embed/>
                    <p:pic>
                      <p:nvPicPr>
                        <p:cNvPr id="24" name="Object 2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-250773" y="3060608"/>
                          <a:ext cx="2663825" cy="615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/>
          </p:nvGraphicFramePr>
          <p:xfrm>
            <a:off x="2465446" y="3073076"/>
            <a:ext cx="7115175" cy="633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45" name="Equation" r:id="rId10" imgW="3136680" imgH="279360" progId="Equation.DSMT4">
                    <p:embed/>
                  </p:oleObj>
                </mc:Choice>
                <mc:Fallback>
                  <p:oleObj name="Equation" r:id="rId10" imgW="3136680" imgH="279360" progId="Equation.DSMT4">
                    <p:embed/>
                    <p:pic>
                      <p:nvPicPr>
                        <p:cNvPr id="32" name="Object 3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465446" y="3073076"/>
                          <a:ext cx="7115175" cy="6334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A4B21-C372-4210-B9F4-735A36606A92}"/>
              </a:ext>
            </a:extLst>
          </p:cNvPr>
          <p:cNvSpPr/>
          <p:nvPr/>
        </p:nvSpPr>
        <p:spPr>
          <a:xfrm>
            <a:off x="1524001" y="6425929"/>
            <a:ext cx="915714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E. Altuntas, J. Ammon, S.B. Cahn, DD PRL </a:t>
            </a:r>
            <a:r>
              <a:rPr lang="en-US" sz="1700" b="1" dirty="0"/>
              <a:t>120</a:t>
            </a:r>
            <a:r>
              <a:rPr lang="en-US" sz="1700" dirty="0"/>
              <a:t>, 142501 (2018); PRA </a:t>
            </a:r>
            <a:r>
              <a:rPr lang="en-US" sz="1700" b="1" dirty="0"/>
              <a:t>97</a:t>
            </a:r>
            <a:r>
              <a:rPr lang="en-US" sz="1700" dirty="0"/>
              <a:t>, 042101 (2018)</a:t>
            </a:r>
          </a:p>
        </p:txBody>
      </p:sp>
    </p:spTree>
    <p:extLst>
      <p:ext uri="{BB962C8B-B14F-4D97-AF65-F5344CB8AC3E}">
        <p14:creationId xmlns:p14="http://schemas.microsoft.com/office/powerpoint/2010/main" val="4031059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4121" y="2936590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9" name="Rectangle 8"/>
          <p:cNvSpPr/>
          <p:nvPr/>
        </p:nvSpPr>
        <p:spPr>
          <a:xfrm>
            <a:off x="7401011" y="5119165"/>
            <a:ext cx="3280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C.S. Wood </a:t>
            </a:r>
            <a:r>
              <a:rPr lang="en-US" sz="1200" i="1" dirty="0"/>
              <a:t>et al.</a:t>
            </a:r>
            <a:r>
              <a:rPr lang="en-US" sz="1200" dirty="0"/>
              <a:t>, Science </a:t>
            </a:r>
            <a:r>
              <a:rPr lang="en-US" sz="1200" b="1" dirty="0"/>
              <a:t>275</a:t>
            </a:r>
            <a:r>
              <a:rPr lang="en-US" sz="1200" dirty="0"/>
              <a:t>, 1759 (1997) 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655519" y="18245"/>
            <a:ext cx="8808672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eaLnBrk="1" hangingPunct="1">
              <a:defRPr sz="3000" b="1">
                <a:solidFill>
                  <a:srgbClr val="00366D"/>
                </a:solidFill>
                <a:latin typeface="+mn-lt"/>
                <a:ea typeface="+mj-ea"/>
                <a:cs typeface="Times New Roman" pitchFamily="18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dirty="0">
                <a:solidFill>
                  <a:srgbClr val="2D2DB9"/>
                </a:solidFill>
              </a:rPr>
              <a:t>What does the </a:t>
            </a:r>
            <a:r>
              <a:rPr lang="en-US" baseline="30000" dirty="0">
                <a:solidFill>
                  <a:srgbClr val="2D2DB9"/>
                </a:solidFill>
              </a:rPr>
              <a:t>138</a:t>
            </a:r>
            <a:r>
              <a:rPr lang="en-US" dirty="0">
                <a:solidFill>
                  <a:srgbClr val="2D2DB9"/>
                </a:solidFill>
              </a:rPr>
              <a:t>Ba</a:t>
            </a:r>
            <a:r>
              <a:rPr lang="en-US" baseline="30000" dirty="0">
                <a:solidFill>
                  <a:srgbClr val="2D2DB9"/>
                </a:solidFill>
              </a:rPr>
              <a:t>19</a:t>
            </a:r>
            <a:r>
              <a:rPr lang="en-US" dirty="0">
                <a:solidFill>
                  <a:srgbClr val="2D2DB9"/>
                </a:solidFill>
              </a:rPr>
              <a:t>F result mean?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2939479" y="614230"/>
          <a:ext cx="6781429" cy="62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74" name="Equation" r:id="rId4" imgW="2768400" imgH="253800" progId="Equation.DSMT4">
                  <p:embed/>
                </p:oleObj>
              </mc:Choice>
              <mc:Fallback>
                <p:oleObj name="Equation" r:id="rId4" imgW="2768400" imgH="2538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9479" y="614230"/>
                        <a:ext cx="6781429" cy="622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3989446" y="1699651"/>
          <a:ext cx="4451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75" name="Equation" r:id="rId6" imgW="2019240" imgH="279360" progId="Equation.DSMT4">
                  <p:embed/>
                </p:oleObj>
              </mc:Choice>
              <mc:Fallback>
                <p:oleObj name="Equation" r:id="rId6" imgW="2019240" imgH="27936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89446" y="1699651"/>
                        <a:ext cx="4451350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3915936" y="1237720"/>
            <a:ext cx="4828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Most useful comparison: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73227" y="2539249"/>
            <a:ext cx="9831398" cy="1741071"/>
            <a:chOff x="-250773" y="2539248"/>
            <a:chExt cx="9831398" cy="1741071"/>
          </a:xfrm>
        </p:grpSpPr>
        <p:sp>
          <p:nvSpPr>
            <p:cNvPr id="19" name="Left Brace 18"/>
            <p:cNvSpPr/>
            <p:nvPr/>
          </p:nvSpPr>
          <p:spPr>
            <a:xfrm rot="16200000">
              <a:off x="4385650" y="-1070346"/>
              <a:ext cx="631243" cy="9758706"/>
            </a:xfrm>
            <a:prstGeom prst="leftBrac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37136" y="3910987"/>
              <a:ext cx="2820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cs typeface="Arial"/>
                </a:rPr>
                <a:t>~10% of predicted value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763" y="2539248"/>
              <a:ext cx="9004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spcAft>
                  <a:spcPts val="600"/>
                </a:spcAft>
              </a:pPr>
              <a:r>
                <a:rPr lang="en-US" sz="2400" dirty="0">
                  <a:sym typeface="Symbol" panose="05050102010706020507" pitchFamily="18" charset="2"/>
                </a:rPr>
                <a:t>Same experimental uncertainty in </a:t>
              </a:r>
              <a:r>
                <a:rPr lang="en-US" sz="2400" baseline="30000" dirty="0">
                  <a:sym typeface="Symbol" panose="05050102010706020507" pitchFamily="18" charset="2"/>
                </a:rPr>
                <a:t>137</a:t>
              </a:r>
              <a:r>
                <a:rPr lang="en-US" sz="2400" dirty="0">
                  <a:sym typeface="Symbol" panose="05050102010706020507" pitchFamily="18" charset="2"/>
                </a:rPr>
                <a:t>BaF would mean</a:t>
              </a:r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/>
          </p:nvGraphicFramePr>
          <p:xfrm>
            <a:off x="-250773" y="3060608"/>
            <a:ext cx="2663825" cy="615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76" name="Equation" r:id="rId8" imgW="1206360" imgH="279360" progId="Equation.DSMT4">
                    <p:embed/>
                  </p:oleObj>
                </mc:Choice>
                <mc:Fallback>
                  <p:oleObj name="Equation" r:id="rId8" imgW="1206360" imgH="279360" progId="Equation.DSMT4">
                    <p:embed/>
                    <p:pic>
                      <p:nvPicPr>
                        <p:cNvPr id="24" name="Object 2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-250773" y="3060608"/>
                          <a:ext cx="2663825" cy="615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/>
          </p:nvGraphicFramePr>
          <p:xfrm>
            <a:off x="2465446" y="3073076"/>
            <a:ext cx="7115175" cy="633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77" name="Equation" r:id="rId10" imgW="3136680" imgH="279360" progId="Equation.DSMT4">
                    <p:embed/>
                  </p:oleObj>
                </mc:Choice>
                <mc:Fallback>
                  <p:oleObj name="Equation" r:id="rId10" imgW="3136680" imgH="279360" progId="Equation.DSMT4">
                    <p:embed/>
                    <p:pic>
                      <p:nvPicPr>
                        <p:cNvPr id="32" name="Object 3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465446" y="3073076"/>
                          <a:ext cx="7115175" cy="6334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7377114" y="4621213"/>
          <a:ext cx="31956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78" name="Equation" r:id="rId12" imgW="1447560" imgH="279360" progId="Equation.DSMT4">
                  <p:embed/>
                </p:oleObj>
              </mc:Choice>
              <mc:Fallback>
                <p:oleObj name="Equation" r:id="rId12" imgW="1447560" imgH="279360" progId="Equation.DSMT4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77114" y="4621213"/>
                        <a:ext cx="3195637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1610764" y="4673392"/>
            <a:ext cx="5738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ym typeface="Symbol" panose="05050102010706020507" pitchFamily="18" charset="2"/>
              </a:rPr>
              <a:t>Compares favorably to JILA </a:t>
            </a:r>
            <a:r>
              <a:rPr lang="en-US" sz="2400" baseline="30000" dirty="0">
                <a:sym typeface="Symbol" panose="05050102010706020507" pitchFamily="18" charset="2"/>
              </a:rPr>
              <a:t>133</a:t>
            </a:r>
            <a:r>
              <a:rPr lang="en-US" sz="2400" dirty="0">
                <a:sym typeface="Symbol" panose="05050102010706020507" pitchFamily="18" charset="2"/>
              </a:rPr>
              <a:t>Cs result: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1DBB58-EB18-4ADA-AD12-8229D2B5CB76}"/>
              </a:ext>
            </a:extLst>
          </p:cNvPr>
          <p:cNvSpPr/>
          <p:nvPr/>
        </p:nvSpPr>
        <p:spPr>
          <a:xfrm>
            <a:off x="1524001" y="6425929"/>
            <a:ext cx="915714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E. Altuntas, J. Ammon, S.B. Cahn, DD PRL </a:t>
            </a:r>
            <a:r>
              <a:rPr lang="en-US" sz="1700" b="1" dirty="0"/>
              <a:t>120</a:t>
            </a:r>
            <a:r>
              <a:rPr lang="en-US" sz="1700" dirty="0"/>
              <a:t>, 142501 (2018); PRA </a:t>
            </a:r>
            <a:r>
              <a:rPr lang="en-US" sz="1700" b="1" dirty="0"/>
              <a:t>97</a:t>
            </a:r>
            <a:r>
              <a:rPr lang="en-US" sz="1700" dirty="0"/>
              <a:t>, 042101 (2018)</a:t>
            </a:r>
          </a:p>
        </p:txBody>
      </p:sp>
    </p:spTree>
    <p:extLst>
      <p:ext uri="{BB962C8B-B14F-4D97-AF65-F5344CB8AC3E}">
        <p14:creationId xmlns:p14="http://schemas.microsoft.com/office/powerpoint/2010/main" val="3286513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4121" y="2936590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u="sng" dirty="0"/>
          </a:p>
        </p:txBody>
      </p:sp>
      <p:sp>
        <p:nvSpPr>
          <p:cNvPr id="21" name="Rectangle 20"/>
          <p:cNvSpPr/>
          <p:nvPr/>
        </p:nvSpPr>
        <p:spPr>
          <a:xfrm>
            <a:off x="1610763" y="5470560"/>
            <a:ext cx="900420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8000"/>
                </a:solidFill>
              </a:rPr>
              <a:t>Unprecedented sensitivity to NSD-PV  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8000"/>
                </a:solidFill>
              </a:rPr>
              <a:t>General technique</a:t>
            </a:r>
            <a:r>
              <a:rPr lang="en-US" sz="2200" dirty="0">
                <a:solidFill>
                  <a:srgbClr val="008000"/>
                </a:solidFill>
                <a:sym typeface="Wingdings"/>
              </a:rPr>
              <a:t> enables </a:t>
            </a:r>
            <a:r>
              <a:rPr lang="en-US" sz="2200" dirty="0">
                <a:solidFill>
                  <a:srgbClr val="008000"/>
                </a:solidFill>
              </a:rPr>
              <a:t>measurements in broad range of nuclei</a:t>
            </a:r>
          </a:p>
        </p:txBody>
      </p:sp>
      <p:sp>
        <p:nvSpPr>
          <p:cNvPr id="9" name="Rectangle 8"/>
          <p:cNvSpPr/>
          <p:nvPr/>
        </p:nvSpPr>
        <p:spPr>
          <a:xfrm>
            <a:off x="7401011" y="5119165"/>
            <a:ext cx="3280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C.S. Wood </a:t>
            </a:r>
            <a:r>
              <a:rPr lang="en-US" sz="1200" i="1" dirty="0"/>
              <a:t>et al.</a:t>
            </a:r>
            <a:r>
              <a:rPr lang="en-US" sz="1200" dirty="0"/>
              <a:t>, Science </a:t>
            </a:r>
            <a:r>
              <a:rPr lang="en-US" sz="1200" b="1" dirty="0"/>
              <a:t>275</a:t>
            </a:r>
            <a:r>
              <a:rPr lang="en-US" sz="1200" dirty="0"/>
              <a:t>, 1759 (1997) 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655519" y="18245"/>
            <a:ext cx="8808672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eaLnBrk="1" hangingPunct="1">
              <a:defRPr sz="3000" b="1">
                <a:solidFill>
                  <a:srgbClr val="00366D"/>
                </a:solidFill>
                <a:latin typeface="+mn-lt"/>
                <a:ea typeface="+mj-ea"/>
                <a:cs typeface="Times New Roman" pitchFamily="18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dirty="0">
                <a:solidFill>
                  <a:srgbClr val="2D2DB9"/>
                </a:solidFill>
              </a:rPr>
              <a:t>What does the </a:t>
            </a:r>
            <a:r>
              <a:rPr lang="en-US" baseline="30000" dirty="0">
                <a:solidFill>
                  <a:srgbClr val="2D2DB9"/>
                </a:solidFill>
              </a:rPr>
              <a:t>138</a:t>
            </a:r>
            <a:r>
              <a:rPr lang="en-US" dirty="0">
                <a:solidFill>
                  <a:srgbClr val="2D2DB9"/>
                </a:solidFill>
              </a:rPr>
              <a:t>Ba</a:t>
            </a:r>
            <a:r>
              <a:rPr lang="en-US" baseline="30000" dirty="0">
                <a:solidFill>
                  <a:srgbClr val="2D2DB9"/>
                </a:solidFill>
              </a:rPr>
              <a:t>19</a:t>
            </a:r>
            <a:r>
              <a:rPr lang="en-US" dirty="0">
                <a:solidFill>
                  <a:srgbClr val="2D2DB9"/>
                </a:solidFill>
              </a:rPr>
              <a:t>F result mean?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2939479" y="614230"/>
          <a:ext cx="6781429" cy="62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98" name="Equation" r:id="rId4" imgW="2768400" imgH="253800" progId="Equation.DSMT4">
                  <p:embed/>
                </p:oleObj>
              </mc:Choice>
              <mc:Fallback>
                <p:oleObj name="Equation" r:id="rId4" imgW="2768400" imgH="2538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9479" y="614230"/>
                        <a:ext cx="6781429" cy="622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3989446" y="1699651"/>
          <a:ext cx="4451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99" name="Equation" r:id="rId6" imgW="2019240" imgH="279360" progId="Equation.DSMT4">
                  <p:embed/>
                </p:oleObj>
              </mc:Choice>
              <mc:Fallback>
                <p:oleObj name="Equation" r:id="rId6" imgW="2019240" imgH="27936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89446" y="1699651"/>
                        <a:ext cx="4451350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3915936" y="1237720"/>
            <a:ext cx="4828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Most useful comparison: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73227" y="2539249"/>
            <a:ext cx="9831398" cy="1741071"/>
            <a:chOff x="-250773" y="2539248"/>
            <a:chExt cx="9831398" cy="1741071"/>
          </a:xfrm>
        </p:grpSpPr>
        <p:sp>
          <p:nvSpPr>
            <p:cNvPr id="19" name="Left Brace 18"/>
            <p:cNvSpPr/>
            <p:nvPr/>
          </p:nvSpPr>
          <p:spPr>
            <a:xfrm rot="16200000">
              <a:off x="4385650" y="-1070346"/>
              <a:ext cx="631243" cy="9758706"/>
            </a:xfrm>
            <a:prstGeom prst="leftBrac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37136" y="3910987"/>
              <a:ext cx="2820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cs typeface="Arial"/>
                </a:rPr>
                <a:t>~10% of predicted value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763" y="2539248"/>
              <a:ext cx="9004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>
                <a:spcAft>
                  <a:spcPts val="600"/>
                </a:spcAft>
              </a:pPr>
              <a:r>
                <a:rPr lang="en-US" sz="2400" dirty="0">
                  <a:sym typeface="Symbol" panose="05050102010706020507" pitchFamily="18" charset="2"/>
                </a:rPr>
                <a:t>Same experimental uncertainty in </a:t>
              </a:r>
              <a:r>
                <a:rPr lang="en-US" sz="2400" baseline="30000" dirty="0">
                  <a:sym typeface="Symbol" panose="05050102010706020507" pitchFamily="18" charset="2"/>
                </a:rPr>
                <a:t>137</a:t>
              </a:r>
              <a:r>
                <a:rPr lang="en-US" sz="2400" dirty="0">
                  <a:sym typeface="Symbol" panose="05050102010706020507" pitchFamily="18" charset="2"/>
                </a:rPr>
                <a:t>BaF would mean</a:t>
              </a:r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/>
          </p:nvGraphicFramePr>
          <p:xfrm>
            <a:off x="-250773" y="3060608"/>
            <a:ext cx="2663825" cy="615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700" name="Equation" r:id="rId8" imgW="1206360" imgH="279360" progId="Equation.DSMT4">
                    <p:embed/>
                  </p:oleObj>
                </mc:Choice>
                <mc:Fallback>
                  <p:oleObj name="Equation" r:id="rId8" imgW="1206360" imgH="279360" progId="Equation.DSMT4">
                    <p:embed/>
                    <p:pic>
                      <p:nvPicPr>
                        <p:cNvPr id="24" name="Object 2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-250773" y="3060608"/>
                          <a:ext cx="2663825" cy="615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/>
          </p:nvGraphicFramePr>
          <p:xfrm>
            <a:off x="2465446" y="3073076"/>
            <a:ext cx="7115175" cy="633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701" name="Equation" r:id="rId10" imgW="3136680" imgH="279360" progId="Equation.DSMT4">
                    <p:embed/>
                  </p:oleObj>
                </mc:Choice>
                <mc:Fallback>
                  <p:oleObj name="Equation" r:id="rId10" imgW="3136680" imgH="279360" progId="Equation.DSMT4">
                    <p:embed/>
                    <p:pic>
                      <p:nvPicPr>
                        <p:cNvPr id="32" name="Object 3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465446" y="3073076"/>
                          <a:ext cx="7115175" cy="6334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7377114" y="4621213"/>
          <a:ext cx="31956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02" name="Equation" r:id="rId12" imgW="1447560" imgH="279360" progId="Equation.DSMT4">
                  <p:embed/>
                </p:oleObj>
              </mc:Choice>
              <mc:Fallback>
                <p:oleObj name="Equation" r:id="rId12" imgW="1447560" imgH="279360" progId="Equation.DSMT4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77114" y="4621213"/>
                        <a:ext cx="3195637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1610764" y="4673392"/>
            <a:ext cx="5738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ym typeface="Symbol" panose="05050102010706020507" pitchFamily="18" charset="2"/>
              </a:rPr>
              <a:t>Compares favorably to JILA </a:t>
            </a:r>
            <a:r>
              <a:rPr lang="en-US" sz="2400" baseline="30000" dirty="0">
                <a:sym typeface="Symbol" panose="05050102010706020507" pitchFamily="18" charset="2"/>
              </a:rPr>
              <a:t>133</a:t>
            </a:r>
            <a:r>
              <a:rPr lang="en-US" sz="2400" dirty="0">
                <a:sym typeface="Symbol" panose="05050102010706020507" pitchFamily="18" charset="2"/>
              </a:rPr>
              <a:t>Cs result: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1" y="6425929"/>
            <a:ext cx="915714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E. Altuntas, J. Ammon, S.B. Cahn, DD PRL </a:t>
            </a:r>
            <a:r>
              <a:rPr lang="en-US" sz="1700" b="1" dirty="0"/>
              <a:t>120</a:t>
            </a:r>
            <a:r>
              <a:rPr lang="en-US" sz="1700" dirty="0"/>
              <a:t>, 142501 (2018); PRA </a:t>
            </a:r>
            <a:r>
              <a:rPr lang="en-US" sz="1700" b="1" dirty="0"/>
              <a:t>97</a:t>
            </a:r>
            <a:r>
              <a:rPr lang="en-US" sz="1700" dirty="0"/>
              <a:t>, 042101 (2018)</a:t>
            </a:r>
          </a:p>
        </p:txBody>
      </p:sp>
    </p:spTree>
    <p:extLst>
      <p:ext uri="{BB962C8B-B14F-4D97-AF65-F5344CB8AC3E}">
        <p14:creationId xmlns:p14="http://schemas.microsoft.com/office/powerpoint/2010/main" val="981116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55698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Newly added: Cryogenic Buffer Gas-cooled Beam (CBGB)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647826" y="1869892"/>
            <a:ext cx="5021263" cy="3424238"/>
            <a:chOff x="56" y="852"/>
            <a:chExt cx="2251" cy="1869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56" y="852"/>
              <a:ext cx="2251" cy="1869"/>
              <a:chOff x="56" y="852"/>
              <a:chExt cx="2251" cy="1869"/>
            </a:xfrm>
          </p:grpSpPr>
          <p:pic>
            <p:nvPicPr>
              <p:cNvPr id="12401" name="Picture 5" descr="coldmolecule app"/>
              <p:cNvPicPr preferRelativeResize="0"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6" y="852"/>
                <a:ext cx="2242" cy="18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402" name="Rectangle 6"/>
              <p:cNvSpPr>
                <a:spLocks noChangeArrowheads="1"/>
              </p:cNvSpPr>
              <p:nvPr/>
            </p:nvSpPr>
            <p:spPr bwMode="auto">
              <a:xfrm>
                <a:off x="1813" y="1903"/>
                <a:ext cx="494" cy="33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57" y="1177"/>
              <a:ext cx="1150" cy="926"/>
              <a:chOff x="1039" y="623"/>
              <a:chExt cx="1150" cy="926"/>
            </a:xfrm>
          </p:grpSpPr>
          <p:sp>
            <p:nvSpPr>
              <p:cNvPr id="12396" name="Freeform 8"/>
              <p:cNvSpPr>
                <a:spLocks/>
              </p:cNvSpPr>
              <p:nvPr/>
            </p:nvSpPr>
            <p:spPr bwMode="auto">
              <a:xfrm>
                <a:off x="1039" y="1078"/>
                <a:ext cx="1136" cy="471"/>
              </a:xfrm>
              <a:custGeom>
                <a:avLst/>
                <a:gdLst>
                  <a:gd name="T0" fmla="*/ 0 w 1136"/>
                  <a:gd name="T1" fmla="*/ 41 h 611"/>
                  <a:gd name="T2" fmla="*/ 181 w 1136"/>
                  <a:gd name="T3" fmla="*/ 321 h 611"/>
                  <a:gd name="T4" fmla="*/ 535 w 1136"/>
                  <a:gd name="T5" fmla="*/ 601 h 611"/>
                  <a:gd name="T6" fmla="*/ 815 w 1136"/>
                  <a:gd name="T7" fmla="*/ 379 h 611"/>
                  <a:gd name="T8" fmla="*/ 1045 w 1136"/>
                  <a:gd name="T9" fmla="*/ 58 h 611"/>
                  <a:gd name="T10" fmla="*/ 1136 w 1136"/>
                  <a:gd name="T11" fmla="*/ 33 h 6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36"/>
                  <a:gd name="T19" fmla="*/ 0 h 611"/>
                  <a:gd name="T20" fmla="*/ 1136 w 1136"/>
                  <a:gd name="T21" fmla="*/ 611 h 6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36" h="611">
                    <a:moveTo>
                      <a:pt x="0" y="41"/>
                    </a:moveTo>
                    <a:cubicBezTo>
                      <a:pt x="30" y="88"/>
                      <a:pt x="92" y="228"/>
                      <a:pt x="181" y="321"/>
                    </a:cubicBezTo>
                    <a:cubicBezTo>
                      <a:pt x="270" y="414"/>
                      <a:pt x="429" y="591"/>
                      <a:pt x="535" y="601"/>
                    </a:cubicBezTo>
                    <a:cubicBezTo>
                      <a:pt x="641" y="611"/>
                      <a:pt x="730" y="469"/>
                      <a:pt x="815" y="379"/>
                    </a:cubicBezTo>
                    <a:cubicBezTo>
                      <a:pt x="900" y="289"/>
                      <a:pt x="992" y="116"/>
                      <a:pt x="1045" y="58"/>
                    </a:cubicBezTo>
                    <a:cubicBezTo>
                      <a:pt x="1098" y="0"/>
                      <a:pt x="1121" y="36"/>
                      <a:pt x="1136" y="33"/>
                    </a:cubicBezTo>
                  </a:path>
                </a:pathLst>
              </a:custGeom>
              <a:noFill/>
              <a:ln w="508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12397" name="Freeform 9"/>
              <p:cNvSpPr>
                <a:spLocks/>
              </p:cNvSpPr>
              <p:nvPr/>
            </p:nvSpPr>
            <p:spPr bwMode="auto">
              <a:xfrm flipV="1">
                <a:off x="1053" y="623"/>
                <a:ext cx="1136" cy="454"/>
              </a:xfrm>
              <a:custGeom>
                <a:avLst/>
                <a:gdLst>
                  <a:gd name="T0" fmla="*/ 0 w 1136"/>
                  <a:gd name="T1" fmla="*/ 41 h 611"/>
                  <a:gd name="T2" fmla="*/ 181 w 1136"/>
                  <a:gd name="T3" fmla="*/ 321 h 611"/>
                  <a:gd name="T4" fmla="*/ 535 w 1136"/>
                  <a:gd name="T5" fmla="*/ 601 h 611"/>
                  <a:gd name="T6" fmla="*/ 815 w 1136"/>
                  <a:gd name="T7" fmla="*/ 379 h 611"/>
                  <a:gd name="T8" fmla="*/ 1045 w 1136"/>
                  <a:gd name="T9" fmla="*/ 58 h 611"/>
                  <a:gd name="T10" fmla="*/ 1136 w 1136"/>
                  <a:gd name="T11" fmla="*/ 33 h 6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36"/>
                  <a:gd name="T19" fmla="*/ 0 h 611"/>
                  <a:gd name="T20" fmla="*/ 1136 w 1136"/>
                  <a:gd name="T21" fmla="*/ 611 h 6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36" h="611">
                    <a:moveTo>
                      <a:pt x="0" y="41"/>
                    </a:moveTo>
                    <a:cubicBezTo>
                      <a:pt x="30" y="88"/>
                      <a:pt x="92" y="228"/>
                      <a:pt x="181" y="321"/>
                    </a:cubicBezTo>
                    <a:cubicBezTo>
                      <a:pt x="270" y="414"/>
                      <a:pt x="429" y="591"/>
                      <a:pt x="535" y="601"/>
                    </a:cubicBezTo>
                    <a:cubicBezTo>
                      <a:pt x="641" y="611"/>
                      <a:pt x="730" y="469"/>
                      <a:pt x="815" y="379"/>
                    </a:cubicBezTo>
                    <a:cubicBezTo>
                      <a:pt x="900" y="289"/>
                      <a:pt x="992" y="116"/>
                      <a:pt x="1045" y="58"/>
                    </a:cubicBezTo>
                    <a:cubicBezTo>
                      <a:pt x="1098" y="0"/>
                      <a:pt x="1121" y="36"/>
                      <a:pt x="1136" y="33"/>
                    </a:cubicBezTo>
                  </a:path>
                </a:pathLst>
              </a:custGeom>
              <a:noFill/>
              <a:ln w="508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12398" name="Freeform 10"/>
              <p:cNvSpPr>
                <a:spLocks/>
              </p:cNvSpPr>
              <p:nvPr/>
            </p:nvSpPr>
            <p:spPr bwMode="auto">
              <a:xfrm>
                <a:off x="1070" y="1058"/>
                <a:ext cx="980" cy="273"/>
              </a:xfrm>
              <a:custGeom>
                <a:avLst/>
                <a:gdLst>
                  <a:gd name="T0" fmla="*/ 0 w 1136"/>
                  <a:gd name="T1" fmla="*/ 41 h 611"/>
                  <a:gd name="T2" fmla="*/ 181 w 1136"/>
                  <a:gd name="T3" fmla="*/ 321 h 611"/>
                  <a:gd name="T4" fmla="*/ 535 w 1136"/>
                  <a:gd name="T5" fmla="*/ 601 h 611"/>
                  <a:gd name="T6" fmla="*/ 815 w 1136"/>
                  <a:gd name="T7" fmla="*/ 379 h 611"/>
                  <a:gd name="T8" fmla="*/ 1045 w 1136"/>
                  <a:gd name="T9" fmla="*/ 58 h 611"/>
                  <a:gd name="T10" fmla="*/ 1136 w 1136"/>
                  <a:gd name="T11" fmla="*/ 33 h 6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36"/>
                  <a:gd name="T19" fmla="*/ 0 h 611"/>
                  <a:gd name="T20" fmla="*/ 1136 w 1136"/>
                  <a:gd name="T21" fmla="*/ 611 h 6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36" h="611">
                    <a:moveTo>
                      <a:pt x="0" y="41"/>
                    </a:moveTo>
                    <a:cubicBezTo>
                      <a:pt x="30" y="88"/>
                      <a:pt x="92" y="228"/>
                      <a:pt x="181" y="321"/>
                    </a:cubicBezTo>
                    <a:cubicBezTo>
                      <a:pt x="270" y="414"/>
                      <a:pt x="429" y="591"/>
                      <a:pt x="535" y="601"/>
                    </a:cubicBezTo>
                    <a:cubicBezTo>
                      <a:pt x="641" y="611"/>
                      <a:pt x="730" y="469"/>
                      <a:pt x="815" y="379"/>
                    </a:cubicBezTo>
                    <a:cubicBezTo>
                      <a:pt x="900" y="289"/>
                      <a:pt x="992" y="116"/>
                      <a:pt x="1045" y="58"/>
                    </a:cubicBezTo>
                    <a:cubicBezTo>
                      <a:pt x="1098" y="0"/>
                      <a:pt x="1121" y="36"/>
                      <a:pt x="1136" y="33"/>
                    </a:cubicBezTo>
                  </a:path>
                </a:pathLst>
              </a:custGeom>
              <a:noFill/>
              <a:ln w="508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12399" name="Freeform 11"/>
              <p:cNvSpPr>
                <a:spLocks/>
              </p:cNvSpPr>
              <p:nvPr/>
            </p:nvSpPr>
            <p:spPr bwMode="auto">
              <a:xfrm flipV="1">
                <a:off x="1109" y="767"/>
                <a:ext cx="914" cy="273"/>
              </a:xfrm>
              <a:custGeom>
                <a:avLst/>
                <a:gdLst>
                  <a:gd name="T0" fmla="*/ 0 w 1136"/>
                  <a:gd name="T1" fmla="*/ 41 h 611"/>
                  <a:gd name="T2" fmla="*/ 181 w 1136"/>
                  <a:gd name="T3" fmla="*/ 321 h 611"/>
                  <a:gd name="T4" fmla="*/ 535 w 1136"/>
                  <a:gd name="T5" fmla="*/ 601 h 611"/>
                  <a:gd name="T6" fmla="*/ 815 w 1136"/>
                  <a:gd name="T7" fmla="*/ 379 h 611"/>
                  <a:gd name="T8" fmla="*/ 1045 w 1136"/>
                  <a:gd name="T9" fmla="*/ 58 h 611"/>
                  <a:gd name="T10" fmla="*/ 1136 w 1136"/>
                  <a:gd name="T11" fmla="*/ 33 h 6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36"/>
                  <a:gd name="T19" fmla="*/ 0 h 611"/>
                  <a:gd name="T20" fmla="*/ 1136 w 1136"/>
                  <a:gd name="T21" fmla="*/ 611 h 6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36" h="611">
                    <a:moveTo>
                      <a:pt x="0" y="41"/>
                    </a:moveTo>
                    <a:cubicBezTo>
                      <a:pt x="30" y="88"/>
                      <a:pt x="92" y="228"/>
                      <a:pt x="181" y="321"/>
                    </a:cubicBezTo>
                    <a:cubicBezTo>
                      <a:pt x="270" y="414"/>
                      <a:pt x="429" y="591"/>
                      <a:pt x="535" y="601"/>
                    </a:cubicBezTo>
                    <a:cubicBezTo>
                      <a:pt x="641" y="611"/>
                      <a:pt x="730" y="469"/>
                      <a:pt x="815" y="379"/>
                    </a:cubicBezTo>
                    <a:cubicBezTo>
                      <a:pt x="900" y="289"/>
                      <a:pt x="992" y="116"/>
                      <a:pt x="1045" y="58"/>
                    </a:cubicBezTo>
                    <a:cubicBezTo>
                      <a:pt x="1098" y="0"/>
                      <a:pt x="1121" y="36"/>
                      <a:pt x="1136" y="33"/>
                    </a:cubicBezTo>
                  </a:path>
                </a:pathLst>
              </a:custGeom>
              <a:noFill/>
              <a:ln w="508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12400" name="Freeform 12"/>
              <p:cNvSpPr>
                <a:spLocks/>
              </p:cNvSpPr>
              <p:nvPr/>
            </p:nvSpPr>
            <p:spPr bwMode="auto">
              <a:xfrm>
                <a:off x="1125" y="1039"/>
                <a:ext cx="750" cy="27"/>
              </a:xfrm>
              <a:custGeom>
                <a:avLst/>
                <a:gdLst>
                  <a:gd name="T0" fmla="*/ 0 w 1136"/>
                  <a:gd name="T1" fmla="*/ 41 h 611"/>
                  <a:gd name="T2" fmla="*/ 181 w 1136"/>
                  <a:gd name="T3" fmla="*/ 321 h 611"/>
                  <a:gd name="T4" fmla="*/ 535 w 1136"/>
                  <a:gd name="T5" fmla="*/ 601 h 611"/>
                  <a:gd name="T6" fmla="*/ 815 w 1136"/>
                  <a:gd name="T7" fmla="*/ 379 h 611"/>
                  <a:gd name="T8" fmla="*/ 1045 w 1136"/>
                  <a:gd name="T9" fmla="*/ 58 h 611"/>
                  <a:gd name="T10" fmla="*/ 1136 w 1136"/>
                  <a:gd name="T11" fmla="*/ 33 h 6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36"/>
                  <a:gd name="T19" fmla="*/ 0 h 611"/>
                  <a:gd name="T20" fmla="*/ 1136 w 1136"/>
                  <a:gd name="T21" fmla="*/ 611 h 6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36" h="611">
                    <a:moveTo>
                      <a:pt x="0" y="41"/>
                    </a:moveTo>
                    <a:cubicBezTo>
                      <a:pt x="30" y="88"/>
                      <a:pt x="92" y="228"/>
                      <a:pt x="181" y="321"/>
                    </a:cubicBezTo>
                    <a:cubicBezTo>
                      <a:pt x="270" y="414"/>
                      <a:pt x="429" y="591"/>
                      <a:pt x="535" y="601"/>
                    </a:cubicBezTo>
                    <a:cubicBezTo>
                      <a:pt x="641" y="611"/>
                      <a:pt x="730" y="469"/>
                      <a:pt x="815" y="379"/>
                    </a:cubicBezTo>
                    <a:cubicBezTo>
                      <a:pt x="900" y="289"/>
                      <a:pt x="992" y="116"/>
                      <a:pt x="1045" y="58"/>
                    </a:cubicBezTo>
                    <a:cubicBezTo>
                      <a:pt x="1098" y="0"/>
                      <a:pt x="1121" y="36"/>
                      <a:pt x="1136" y="33"/>
                    </a:cubicBezTo>
                  </a:path>
                </a:pathLst>
              </a:custGeom>
              <a:noFill/>
              <a:ln w="508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p:grpSp>
      </p:grpSp>
      <p:sp>
        <p:nvSpPr>
          <p:cNvPr id="232482" name="Text Box 34"/>
          <p:cNvSpPr txBox="1">
            <a:spLocks noChangeArrowheads="1"/>
          </p:cNvSpPr>
          <p:nvPr/>
        </p:nvSpPr>
        <p:spPr bwMode="auto">
          <a:xfrm>
            <a:off x="1638300" y="1085667"/>
            <a:ext cx="3036888" cy="857250"/>
          </a:xfrm>
          <a:prstGeom prst="rect">
            <a:avLst/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ln w="25400">
            <a:solidFill>
              <a:srgbClr val="9A7D00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prstClr val="black"/>
                </a:solidFill>
                <a:latin typeface="Calibri"/>
              </a:rPr>
              <a:t>Liquid helium bath</a:t>
            </a:r>
          </a:p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prstClr val="black"/>
                </a:solidFill>
                <a:latin typeface="Calibri"/>
              </a:rPr>
              <a:t>or pulse-tube refrigerator</a:t>
            </a:r>
          </a:p>
        </p:txBody>
      </p:sp>
      <p:sp>
        <p:nvSpPr>
          <p:cNvPr id="12294" name="Text Box 39"/>
          <p:cNvSpPr txBox="1">
            <a:spLocks noChangeArrowheads="1"/>
          </p:cNvSpPr>
          <p:nvPr/>
        </p:nvSpPr>
        <p:spPr bwMode="auto">
          <a:xfrm>
            <a:off x="1637391" y="6301084"/>
            <a:ext cx="88852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  <a:spcAft>
                <a:spcPct val="10000"/>
              </a:spcAft>
            </a:pPr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Gain in NSD-PV statistical sensitivity:  5x now,  </a:t>
            </a:r>
            <a:r>
              <a:rPr lang="en-US" sz="2400" b="1" dirty="0">
                <a:latin typeface="Calibri" pitchFamily="34" charset="0"/>
              </a:rPr>
              <a:t>&gt;30</a:t>
            </a:r>
            <a:r>
              <a:rPr lang="en-US" sz="2400" b="1" dirty="0">
                <a:latin typeface="Calibri" pitchFamily="34" charset="0"/>
                <a:sym typeface="Symbol" panose="05050102010706020507" pitchFamily="18" charset="2"/>
              </a:rPr>
              <a:t> anticipated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2295" name="Rectangle 40"/>
          <p:cNvSpPr>
            <a:spLocks noChangeArrowheads="1"/>
          </p:cNvSpPr>
          <p:nvPr/>
        </p:nvSpPr>
        <p:spPr bwMode="auto">
          <a:xfrm>
            <a:off x="4684714" y="1895061"/>
            <a:ext cx="2041525" cy="33718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296" name="Text Box 13"/>
          <p:cNvSpPr txBox="1">
            <a:spLocks noChangeArrowheads="1"/>
          </p:cNvSpPr>
          <p:nvPr/>
        </p:nvSpPr>
        <p:spPr bwMode="auto">
          <a:xfrm>
            <a:off x="6541125" y="1818566"/>
            <a:ext cx="5400604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>
              <a:spcAft>
                <a:spcPct val="25000"/>
              </a:spcAft>
              <a:buFontTx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itchFamily="34" charset="0"/>
              </a:rPr>
              <a:t> Inject hot molecules (e.g. via laser ablation)</a:t>
            </a:r>
          </a:p>
          <a:p>
            <a:pPr>
              <a:spcAft>
                <a:spcPct val="25000"/>
              </a:spcAft>
              <a:buFontTx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itchFamily="34" charset="0"/>
              </a:rPr>
              <a:t> Cool w/cryogenic buffer gas @ high density</a:t>
            </a:r>
          </a:p>
          <a:p>
            <a:pPr>
              <a:spcAft>
                <a:spcPct val="25000"/>
              </a:spcAft>
              <a:buFontTx/>
              <a:buChar char="•"/>
              <a:defRPr/>
            </a:pPr>
            <a:r>
              <a:rPr lang="en-US" sz="2000" dirty="0">
                <a:latin typeface="Calibri" pitchFamily="34" charset="0"/>
              </a:rPr>
              <a:t> Efficient extraction to beam </a:t>
            </a:r>
            <a:br>
              <a:rPr lang="en-US" sz="2000" dirty="0">
                <a:latin typeface="Calibri" pitchFamily="34" charset="0"/>
              </a:rPr>
            </a:br>
            <a:r>
              <a:rPr lang="en-US" sz="2000" dirty="0">
                <a:latin typeface="Calibri" pitchFamily="34" charset="0"/>
              </a:rPr>
              <a:t>    via “wind” in cell: 10</a:t>
            </a:r>
            <a:r>
              <a:rPr lang="en-US" sz="2000" baseline="30000" dirty="0">
                <a:latin typeface="Calibri" pitchFamily="34" charset="0"/>
              </a:rPr>
              <a:t>-4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sym typeface="Symbol" pitchFamily="18" charset="2"/>
              </a:rPr>
              <a:t> </a:t>
            </a:r>
            <a:r>
              <a:rPr lang="en-US" sz="2000" dirty="0">
                <a:latin typeface="Calibri" pitchFamily="34" charset="0"/>
                <a:sym typeface="Wingdings" pitchFamily="2" charset="2"/>
              </a:rPr>
              <a:t>10%-40%</a:t>
            </a:r>
            <a:endParaRPr lang="en-US" sz="2000" dirty="0">
              <a:latin typeface="Calibri" pitchFamily="34" charset="0"/>
            </a:endParaRPr>
          </a:p>
          <a:p>
            <a:pPr>
              <a:spcAft>
                <a:spcPct val="25000"/>
              </a:spcAft>
              <a:buFontTx/>
              <a:buChar char="•"/>
              <a:defRPr/>
            </a:pPr>
            <a:r>
              <a:rPr lang="en-US" sz="2000" dirty="0">
                <a:latin typeface="Calibri" pitchFamily="34" charset="0"/>
              </a:rPr>
              <a:t> “Self-collimated” by extraction dynamics</a:t>
            </a:r>
          </a:p>
          <a:p>
            <a:pPr>
              <a:spcAft>
                <a:spcPct val="25000"/>
              </a:spcAft>
              <a:buFontTx/>
              <a:buChar char="•"/>
              <a:defRPr/>
            </a:pPr>
            <a:r>
              <a:rPr lang="en-US" sz="2000" dirty="0">
                <a:latin typeface="Calibri" pitchFamily="34" charset="0"/>
              </a:rPr>
              <a:t> Rotational cooling in expans</a:t>
            </a:r>
            <a:r>
              <a:rPr lang="en-US" sz="2000" dirty="0">
                <a:latin typeface="Calibri"/>
              </a:rPr>
              <a:t>ion: 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2000" dirty="0">
                <a:latin typeface="Calibri"/>
                <a:cs typeface="Times New Roman" pitchFamily="18" charset="0"/>
              </a:rPr>
              <a:t> 1-</a:t>
            </a:r>
            <a:r>
              <a:rPr lang="en-US" sz="2000" dirty="0">
                <a:latin typeface="Calibri"/>
              </a:rPr>
              <a:t>4 K</a:t>
            </a:r>
          </a:p>
          <a:p>
            <a:pPr>
              <a:spcAft>
                <a:spcPct val="25000"/>
              </a:spcAft>
              <a:buFontTx/>
              <a:buChar char="•"/>
              <a:defRPr/>
            </a:pPr>
            <a:r>
              <a:rPr lang="en-US" sz="2000" dirty="0">
                <a:latin typeface="Calibri" pitchFamily="34" charset="0"/>
              </a:rPr>
              <a:t> Moderately slow: </a:t>
            </a:r>
            <a:r>
              <a:rPr lang="en-US" sz="2000" i="1" dirty="0">
                <a:latin typeface="Calibri" pitchFamily="34" charset="0"/>
              </a:rPr>
              <a:t>v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~ </a:t>
            </a:r>
            <a:r>
              <a:rPr lang="en-US" sz="2000" dirty="0">
                <a:latin typeface="Calibri" pitchFamily="34" charset="0"/>
              </a:rPr>
              <a:t>200 m/s</a:t>
            </a:r>
          </a:p>
        </p:txBody>
      </p: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4721225" y="3209743"/>
            <a:ext cx="120650" cy="130175"/>
            <a:chOff x="2094" y="1662"/>
            <a:chExt cx="76" cy="82"/>
          </a:xfrm>
        </p:grpSpPr>
        <p:sp>
          <p:nvSpPr>
            <p:cNvPr id="12392" name="Oval 41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93" name="Oval 42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6" name="Group 44"/>
          <p:cNvGrpSpPr>
            <a:grpSpLocks/>
          </p:cNvGrpSpPr>
          <p:nvPr/>
        </p:nvGrpSpPr>
        <p:grpSpPr bwMode="auto">
          <a:xfrm>
            <a:off x="4921250" y="3114493"/>
            <a:ext cx="120650" cy="130175"/>
            <a:chOff x="2094" y="1662"/>
            <a:chExt cx="76" cy="82"/>
          </a:xfrm>
        </p:grpSpPr>
        <p:sp>
          <p:nvSpPr>
            <p:cNvPr id="12390" name="Oval 45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91" name="Oval 46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4921250" y="3257368"/>
            <a:ext cx="120650" cy="130175"/>
            <a:chOff x="2094" y="1662"/>
            <a:chExt cx="76" cy="82"/>
          </a:xfrm>
        </p:grpSpPr>
        <p:sp>
          <p:nvSpPr>
            <p:cNvPr id="12388" name="Oval 48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89" name="Oval 49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8" name="Group 50"/>
          <p:cNvGrpSpPr>
            <a:grpSpLocks/>
          </p:cNvGrpSpPr>
          <p:nvPr/>
        </p:nvGrpSpPr>
        <p:grpSpPr bwMode="auto">
          <a:xfrm>
            <a:off x="5111750" y="3114493"/>
            <a:ext cx="120650" cy="130175"/>
            <a:chOff x="2094" y="1662"/>
            <a:chExt cx="76" cy="82"/>
          </a:xfrm>
        </p:grpSpPr>
        <p:sp>
          <p:nvSpPr>
            <p:cNvPr id="12386" name="Oval 51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87" name="Oval 52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5111750" y="3285943"/>
            <a:ext cx="120650" cy="130175"/>
            <a:chOff x="2094" y="1662"/>
            <a:chExt cx="76" cy="82"/>
          </a:xfrm>
        </p:grpSpPr>
        <p:sp>
          <p:nvSpPr>
            <p:cNvPr id="12384" name="Oval 54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85" name="Oval 55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0" name="Group 56"/>
          <p:cNvGrpSpPr>
            <a:grpSpLocks/>
          </p:cNvGrpSpPr>
          <p:nvPr/>
        </p:nvGrpSpPr>
        <p:grpSpPr bwMode="auto">
          <a:xfrm>
            <a:off x="5321300" y="3114493"/>
            <a:ext cx="120650" cy="130175"/>
            <a:chOff x="2094" y="1662"/>
            <a:chExt cx="76" cy="82"/>
          </a:xfrm>
        </p:grpSpPr>
        <p:sp>
          <p:nvSpPr>
            <p:cNvPr id="12382" name="Oval 57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83" name="Oval 58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1" name="Group 59"/>
          <p:cNvGrpSpPr>
            <a:grpSpLocks/>
          </p:cNvGrpSpPr>
          <p:nvPr/>
        </p:nvGrpSpPr>
        <p:grpSpPr bwMode="auto">
          <a:xfrm>
            <a:off x="5311775" y="3304993"/>
            <a:ext cx="120650" cy="130175"/>
            <a:chOff x="2094" y="1662"/>
            <a:chExt cx="76" cy="82"/>
          </a:xfrm>
        </p:grpSpPr>
        <p:sp>
          <p:nvSpPr>
            <p:cNvPr id="12380" name="Oval 60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81" name="Oval 61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2" name="Group 62"/>
          <p:cNvGrpSpPr>
            <a:grpSpLocks/>
          </p:cNvGrpSpPr>
          <p:nvPr/>
        </p:nvGrpSpPr>
        <p:grpSpPr bwMode="auto">
          <a:xfrm>
            <a:off x="6159500" y="3076393"/>
            <a:ext cx="120650" cy="130175"/>
            <a:chOff x="2094" y="1662"/>
            <a:chExt cx="76" cy="82"/>
          </a:xfrm>
        </p:grpSpPr>
        <p:sp>
          <p:nvSpPr>
            <p:cNvPr id="12378" name="Oval 63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79" name="Oval 64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3" name="Group 65"/>
          <p:cNvGrpSpPr>
            <a:grpSpLocks/>
          </p:cNvGrpSpPr>
          <p:nvPr/>
        </p:nvGrpSpPr>
        <p:grpSpPr bwMode="auto">
          <a:xfrm>
            <a:off x="6026150" y="3209743"/>
            <a:ext cx="120650" cy="130175"/>
            <a:chOff x="2094" y="1662"/>
            <a:chExt cx="76" cy="82"/>
          </a:xfrm>
        </p:grpSpPr>
        <p:sp>
          <p:nvSpPr>
            <p:cNvPr id="12376" name="Oval 66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77" name="Oval 67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4" name="Group 68"/>
          <p:cNvGrpSpPr>
            <a:grpSpLocks/>
          </p:cNvGrpSpPr>
          <p:nvPr/>
        </p:nvGrpSpPr>
        <p:grpSpPr bwMode="auto">
          <a:xfrm>
            <a:off x="5902325" y="3343093"/>
            <a:ext cx="120650" cy="130175"/>
            <a:chOff x="2094" y="1662"/>
            <a:chExt cx="76" cy="82"/>
          </a:xfrm>
        </p:grpSpPr>
        <p:sp>
          <p:nvSpPr>
            <p:cNvPr id="12374" name="Oval 69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75" name="Oval 70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5" name="Group 71"/>
          <p:cNvGrpSpPr>
            <a:grpSpLocks/>
          </p:cNvGrpSpPr>
          <p:nvPr/>
        </p:nvGrpSpPr>
        <p:grpSpPr bwMode="auto">
          <a:xfrm>
            <a:off x="5549900" y="3085918"/>
            <a:ext cx="120650" cy="130175"/>
            <a:chOff x="2094" y="1662"/>
            <a:chExt cx="76" cy="82"/>
          </a:xfrm>
        </p:grpSpPr>
        <p:sp>
          <p:nvSpPr>
            <p:cNvPr id="12372" name="Oval 72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73" name="Oval 73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6" name="Group 74"/>
          <p:cNvGrpSpPr>
            <a:grpSpLocks/>
          </p:cNvGrpSpPr>
          <p:nvPr/>
        </p:nvGrpSpPr>
        <p:grpSpPr bwMode="auto">
          <a:xfrm>
            <a:off x="5473700" y="3247843"/>
            <a:ext cx="120650" cy="130175"/>
            <a:chOff x="2094" y="1662"/>
            <a:chExt cx="76" cy="82"/>
          </a:xfrm>
        </p:grpSpPr>
        <p:sp>
          <p:nvSpPr>
            <p:cNvPr id="12370" name="Oval 75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71" name="Oval 76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7" name="Group 77"/>
          <p:cNvGrpSpPr>
            <a:grpSpLocks/>
          </p:cNvGrpSpPr>
          <p:nvPr/>
        </p:nvGrpSpPr>
        <p:grpSpPr bwMode="auto">
          <a:xfrm>
            <a:off x="5673725" y="3314518"/>
            <a:ext cx="120650" cy="130175"/>
            <a:chOff x="2094" y="1662"/>
            <a:chExt cx="76" cy="82"/>
          </a:xfrm>
        </p:grpSpPr>
        <p:sp>
          <p:nvSpPr>
            <p:cNvPr id="12368" name="Oval 78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69" name="Oval 79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8" name="Group 80"/>
          <p:cNvGrpSpPr>
            <a:grpSpLocks/>
          </p:cNvGrpSpPr>
          <p:nvPr/>
        </p:nvGrpSpPr>
        <p:grpSpPr bwMode="auto">
          <a:xfrm>
            <a:off x="5807075" y="3095443"/>
            <a:ext cx="120650" cy="130175"/>
            <a:chOff x="2094" y="1662"/>
            <a:chExt cx="76" cy="82"/>
          </a:xfrm>
        </p:grpSpPr>
        <p:sp>
          <p:nvSpPr>
            <p:cNvPr id="12366" name="Oval 81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67" name="Oval 82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9" name="Group 83"/>
          <p:cNvGrpSpPr>
            <a:grpSpLocks/>
          </p:cNvGrpSpPr>
          <p:nvPr/>
        </p:nvGrpSpPr>
        <p:grpSpPr bwMode="auto">
          <a:xfrm>
            <a:off x="6178550" y="3371668"/>
            <a:ext cx="120650" cy="130175"/>
            <a:chOff x="2094" y="1662"/>
            <a:chExt cx="76" cy="82"/>
          </a:xfrm>
        </p:grpSpPr>
        <p:sp>
          <p:nvSpPr>
            <p:cNvPr id="12364" name="Oval 84"/>
            <p:cNvSpPr>
              <a:spLocks noChangeArrowheads="1"/>
            </p:cNvSpPr>
            <p:nvPr/>
          </p:nvSpPr>
          <p:spPr bwMode="auto">
            <a:xfrm>
              <a:off x="2094" y="1662"/>
              <a:ext cx="56" cy="56"/>
            </a:xfrm>
            <a:prstGeom prst="ellipse">
              <a:avLst/>
            </a:pr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65" name="Oval 85"/>
            <p:cNvSpPr>
              <a:spLocks noChangeArrowheads="1"/>
            </p:cNvSpPr>
            <p:nvPr/>
          </p:nvSpPr>
          <p:spPr bwMode="auto">
            <a:xfrm>
              <a:off x="2124" y="1698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sp>
        <p:nvSpPr>
          <p:cNvPr id="12312" name="Oval 88"/>
          <p:cNvSpPr>
            <a:spLocks noChangeArrowheads="1"/>
          </p:cNvSpPr>
          <p:nvPr/>
        </p:nvSpPr>
        <p:spPr bwMode="auto">
          <a:xfrm>
            <a:off x="4683126" y="30859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13" name="Oval 89"/>
          <p:cNvSpPr>
            <a:spLocks noChangeArrowheads="1"/>
          </p:cNvSpPr>
          <p:nvPr/>
        </p:nvSpPr>
        <p:spPr bwMode="auto">
          <a:xfrm>
            <a:off x="5054601" y="32192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14" name="Oval 90"/>
          <p:cNvSpPr>
            <a:spLocks noChangeArrowheads="1"/>
          </p:cNvSpPr>
          <p:nvPr/>
        </p:nvSpPr>
        <p:spPr bwMode="auto">
          <a:xfrm>
            <a:off x="5235576" y="30097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15" name="Oval 91"/>
          <p:cNvSpPr>
            <a:spLocks noChangeArrowheads="1"/>
          </p:cNvSpPr>
          <p:nvPr/>
        </p:nvSpPr>
        <p:spPr bwMode="auto">
          <a:xfrm>
            <a:off x="4835526" y="30668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16" name="Oval 92"/>
          <p:cNvSpPr>
            <a:spLocks noChangeArrowheads="1"/>
          </p:cNvSpPr>
          <p:nvPr/>
        </p:nvSpPr>
        <p:spPr bwMode="auto">
          <a:xfrm>
            <a:off x="4806951" y="29335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17" name="Oval 93"/>
          <p:cNvSpPr>
            <a:spLocks noChangeArrowheads="1"/>
          </p:cNvSpPr>
          <p:nvPr/>
        </p:nvSpPr>
        <p:spPr bwMode="auto">
          <a:xfrm>
            <a:off x="4997451" y="29335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18" name="Oval 94"/>
          <p:cNvSpPr>
            <a:spLocks noChangeArrowheads="1"/>
          </p:cNvSpPr>
          <p:nvPr/>
        </p:nvSpPr>
        <p:spPr bwMode="auto">
          <a:xfrm>
            <a:off x="5283201" y="27620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19" name="Oval 95"/>
          <p:cNvSpPr>
            <a:spLocks noChangeArrowheads="1"/>
          </p:cNvSpPr>
          <p:nvPr/>
        </p:nvSpPr>
        <p:spPr bwMode="auto">
          <a:xfrm>
            <a:off x="4740276" y="34478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20" name="Oval 96"/>
          <p:cNvSpPr>
            <a:spLocks noChangeArrowheads="1"/>
          </p:cNvSpPr>
          <p:nvPr/>
        </p:nvSpPr>
        <p:spPr bwMode="auto">
          <a:xfrm>
            <a:off x="4911726" y="34669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21" name="Oval 97"/>
          <p:cNvSpPr>
            <a:spLocks noChangeArrowheads="1"/>
          </p:cNvSpPr>
          <p:nvPr/>
        </p:nvSpPr>
        <p:spPr bwMode="auto">
          <a:xfrm>
            <a:off x="4902201" y="36383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22" name="Oval 98"/>
          <p:cNvSpPr>
            <a:spLocks noChangeArrowheads="1"/>
          </p:cNvSpPr>
          <p:nvPr/>
        </p:nvSpPr>
        <p:spPr bwMode="auto">
          <a:xfrm>
            <a:off x="4940301" y="27811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23" name="Oval 99"/>
          <p:cNvSpPr>
            <a:spLocks noChangeArrowheads="1"/>
          </p:cNvSpPr>
          <p:nvPr/>
        </p:nvSpPr>
        <p:spPr bwMode="auto">
          <a:xfrm>
            <a:off x="5102226" y="269539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24" name="Oval 100"/>
          <p:cNvSpPr>
            <a:spLocks noChangeArrowheads="1"/>
          </p:cNvSpPr>
          <p:nvPr/>
        </p:nvSpPr>
        <p:spPr bwMode="auto">
          <a:xfrm>
            <a:off x="5149851" y="28573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25" name="Oval 101"/>
          <p:cNvSpPr>
            <a:spLocks noChangeArrowheads="1"/>
          </p:cNvSpPr>
          <p:nvPr/>
        </p:nvSpPr>
        <p:spPr bwMode="auto">
          <a:xfrm>
            <a:off x="5235576" y="30097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26" name="Oval 102"/>
          <p:cNvSpPr>
            <a:spLocks noChangeArrowheads="1"/>
          </p:cNvSpPr>
          <p:nvPr/>
        </p:nvSpPr>
        <p:spPr bwMode="auto">
          <a:xfrm>
            <a:off x="5407026" y="29525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27" name="Oval 103"/>
          <p:cNvSpPr>
            <a:spLocks noChangeArrowheads="1"/>
          </p:cNvSpPr>
          <p:nvPr/>
        </p:nvSpPr>
        <p:spPr bwMode="auto">
          <a:xfrm>
            <a:off x="5521326" y="34097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28" name="Oval 104"/>
          <p:cNvSpPr>
            <a:spLocks noChangeArrowheads="1"/>
          </p:cNvSpPr>
          <p:nvPr/>
        </p:nvSpPr>
        <p:spPr bwMode="auto">
          <a:xfrm>
            <a:off x="5207001" y="35050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29" name="Oval 105"/>
          <p:cNvSpPr>
            <a:spLocks noChangeArrowheads="1"/>
          </p:cNvSpPr>
          <p:nvPr/>
        </p:nvSpPr>
        <p:spPr bwMode="auto">
          <a:xfrm>
            <a:off x="5083176" y="353359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30" name="Oval 106"/>
          <p:cNvSpPr>
            <a:spLocks noChangeArrowheads="1"/>
          </p:cNvSpPr>
          <p:nvPr/>
        </p:nvSpPr>
        <p:spPr bwMode="auto">
          <a:xfrm>
            <a:off x="5073651" y="372409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31" name="Oval 107"/>
          <p:cNvSpPr>
            <a:spLocks noChangeArrowheads="1"/>
          </p:cNvSpPr>
          <p:nvPr/>
        </p:nvSpPr>
        <p:spPr bwMode="auto">
          <a:xfrm>
            <a:off x="5264151" y="38288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32" name="Oval 108"/>
          <p:cNvSpPr>
            <a:spLocks noChangeArrowheads="1"/>
          </p:cNvSpPr>
          <p:nvPr/>
        </p:nvSpPr>
        <p:spPr bwMode="auto">
          <a:xfrm>
            <a:off x="5254626" y="25334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33" name="Oval 109"/>
          <p:cNvSpPr>
            <a:spLocks noChangeArrowheads="1"/>
          </p:cNvSpPr>
          <p:nvPr/>
        </p:nvSpPr>
        <p:spPr bwMode="auto">
          <a:xfrm>
            <a:off x="5378451" y="23810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34" name="Oval 110"/>
          <p:cNvSpPr>
            <a:spLocks noChangeArrowheads="1"/>
          </p:cNvSpPr>
          <p:nvPr/>
        </p:nvSpPr>
        <p:spPr bwMode="auto">
          <a:xfrm>
            <a:off x="5511801" y="225724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35" name="Oval 111"/>
          <p:cNvSpPr>
            <a:spLocks noChangeArrowheads="1"/>
          </p:cNvSpPr>
          <p:nvPr/>
        </p:nvSpPr>
        <p:spPr bwMode="auto">
          <a:xfrm>
            <a:off x="5730876" y="271444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36" name="Oval 112"/>
          <p:cNvSpPr>
            <a:spLocks noChangeArrowheads="1"/>
          </p:cNvSpPr>
          <p:nvPr/>
        </p:nvSpPr>
        <p:spPr bwMode="auto">
          <a:xfrm>
            <a:off x="5368926" y="27049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37" name="Oval 113"/>
          <p:cNvSpPr>
            <a:spLocks noChangeArrowheads="1"/>
          </p:cNvSpPr>
          <p:nvPr/>
        </p:nvSpPr>
        <p:spPr bwMode="auto">
          <a:xfrm>
            <a:off x="5492751" y="25525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38" name="Oval 114"/>
          <p:cNvSpPr>
            <a:spLocks noChangeArrowheads="1"/>
          </p:cNvSpPr>
          <p:nvPr/>
        </p:nvSpPr>
        <p:spPr bwMode="auto">
          <a:xfrm>
            <a:off x="5597526" y="240964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39" name="Oval 115"/>
          <p:cNvSpPr>
            <a:spLocks noChangeArrowheads="1"/>
          </p:cNvSpPr>
          <p:nvPr/>
        </p:nvSpPr>
        <p:spPr bwMode="auto">
          <a:xfrm>
            <a:off x="5826126" y="292399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40" name="Oval 116"/>
          <p:cNvSpPr>
            <a:spLocks noChangeArrowheads="1"/>
          </p:cNvSpPr>
          <p:nvPr/>
        </p:nvSpPr>
        <p:spPr bwMode="auto">
          <a:xfrm>
            <a:off x="5349876" y="28763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41" name="Oval 117"/>
          <p:cNvSpPr>
            <a:spLocks noChangeArrowheads="1"/>
          </p:cNvSpPr>
          <p:nvPr/>
        </p:nvSpPr>
        <p:spPr bwMode="auto">
          <a:xfrm>
            <a:off x="5521326" y="28573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42" name="Oval 118"/>
          <p:cNvSpPr>
            <a:spLocks noChangeArrowheads="1"/>
          </p:cNvSpPr>
          <p:nvPr/>
        </p:nvSpPr>
        <p:spPr bwMode="auto">
          <a:xfrm>
            <a:off x="5607051" y="260014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43" name="Oval 119"/>
          <p:cNvSpPr>
            <a:spLocks noChangeArrowheads="1"/>
          </p:cNvSpPr>
          <p:nvPr/>
        </p:nvSpPr>
        <p:spPr bwMode="auto">
          <a:xfrm>
            <a:off x="5778501" y="242869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44" name="Oval 120"/>
          <p:cNvSpPr>
            <a:spLocks noChangeArrowheads="1"/>
          </p:cNvSpPr>
          <p:nvPr/>
        </p:nvSpPr>
        <p:spPr bwMode="auto">
          <a:xfrm flipH="1">
            <a:off x="5740401" y="412414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45" name="Oval 121"/>
          <p:cNvSpPr>
            <a:spLocks noChangeArrowheads="1"/>
          </p:cNvSpPr>
          <p:nvPr/>
        </p:nvSpPr>
        <p:spPr bwMode="auto">
          <a:xfrm flipH="1">
            <a:off x="5578476" y="397174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46" name="Oval 122"/>
          <p:cNvSpPr>
            <a:spLocks noChangeArrowheads="1"/>
          </p:cNvSpPr>
          <p:nvPr/>
        </p:nvSpPr>
        <p:spPr bwMode="auto">
          <a:xfrm flipH="1">
            <a:off x="5483226" y="37717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47" name="Oval 123"/>
          <p:cNvSpPr>
            <a:spLocks noChangeArrowheads="1"/>
          </p:cNvSpPr>
          <p:nvPr/>
        </p:nvSpPr>
        <p:spPr bwMode="auto">
          <a:xfrm flipH="1">
            <a:off x="5311776" y="36764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48" name="Oval 125"/>
          <p:cNvSpPr>
            <a:spLocks noChangeArrowheads="1"/>
          </p:cNvSpPr>
          <p:nvPr/>
        </p:nvSpPr>
        <p:spPr bwMode="auto">
          <a:xfrm flipH="1">
            <a:off x="5911851" y="32573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49" name="Oval 126"/>
          <p:cNvSpPr>
            <a:spLocks noChangeArrowheads="1"/>
          </p:cNvSpPr>
          <p:nvPr/>
        </p:nvSpPr>
        <p:spPr bwMode="auto">
          <a:xfrm flipH="1">
            <a:off x="5692776" y="42670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50" name="Oval 127"/>
          <p:cNvSpPr>
            <a:spLocks noChangeArrowheads="1"/>
          </p:cNvSpPr>
          <p:nvPr/>
        </p:nvSpPr>
        <p:spPr bwMode="auto">
          <a:xfrm flipH="1">
            <a:off x="5559426" y="414319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51" name="Oval 128"/>
          <p:cNvSpPr>
            <a:spLocks noChangeArrowheads="1"/>
          </p:cNvSpPr>
          <p:nvPr/>
        </p:nvSpPr>
        <p:spPr bwMode="auto">
          <a:xfrm flipH="1">
            <a:off x="5387976" y="397174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52" name="Oval 129"/>
          <p:cNvSpPr>
            <a:spLocks noChangeArrowheads="1"/>
          </p:cNvSpPr>
          <p:nvPr/>
        </p:nvSpPr>
        <p:spPr bwMode="auto">
          <a:xfrm flipH="1">
            <a:off x="5845176" y="399079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53" name="Oval 130"/>
          <p:cNvSpPr>
            <a:spLocks noChangeArrowheads="1"/>
          </p:cNvSpPr>
          <p:nvPr/>
        </p:nvSpPr>
        <p:spPr bwMode="auto">
          <a:xfrm flipH="1">
            <a:off x="5721351" y="383839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54" name="Oval 131"/>
          <p:cNvSpPr>
            <a:spLocks noChangeArrowheads="1"/>
          </p:cNvSpPr>
          <p:nvPr/>
        </p:nvSpPr>
        <p:spPr bwMode="auto">
          <a:xfrm flipH="1">
            <a:off x="5607051" y="36383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55" name="Oval 132"/>
          <p:cNvSpPr>
            <a:spLocks noChangeArrowheads="1"/>
          </p:cNvSpPr>
          <p:nvPr/>
        </p:nvSpPr>
        <p:spPr bwMode="auto">
          <a:xfrm flipH="1">
            <a:off x="5416551" y="35431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56" name="Oval 133"/>
          <p:cNvSpPr>
            <a:spLocks noChangeArrowheads="1"/>
          </p:cNvSpPr>
          <p:nvPr/>
        </p:nvSpPr>
        <p:spPr bwMode="auto">
          <a:xfrm flipH="1">
            <a:off x="5721351" y="32002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57" name="Oval 134"/>
          <p:cNvSpPr>
            <a:spLocks noChangeArrowheads="1"/>
          </p:cNvSpPr>
          <p:nvPr/>
        </p:nvSpPr>
        <p:spPr bwMode="auto">
          <a:xfrm flipH="1">
            <a:off x="5845176" y="3514543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58" name="Oval 135"/>
          <p:cNvSpPr>
            <a:spLocks noChangeArrowheads="1"/>
          </p:cNvSpPr>
          <p:nvPr/>
        </p:nvSpPr>
        <p:spPr bwMode="auto">
          <a:xfrm flipH="1">
            <a:off x="5826126" y="36574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59" name="Oval 136"/>
          <p:cNvSpPr>
            <a:spLocks noChangeArrowheads="1"/>
          </p:cNvSpPr>
          <p:nvPr/>
        </p:nvSpPr>
        <p:spPr bwMode="auto">
          <a:xfrm flipH="1">
            <a:off x="5654676" y="34859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60" name="Oval 137"/>
          <p:cNvSpPr>
            <a:spLocks noChangeArrowheads="1"/>
          </p:cNvSpPr>
          <p:nvPr/>
        </p:nvSpPr>
        <p:spPr bwMode="auto">
          <a:xfrm>
            <a:off x="5235576" y="321926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61" name="Oval 138"/>
          <p:cNvSpPr>
            <a:spLocks noChangeArrowheads="1"/>
          </p:cNvSpPr>
          <p:nvPr/>
        </p:nvSpPr>
        <p:spPr bwMode="auto">
          <a:xfrm>
            <a:off x="4826001" y="32383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62" name="Oval 139"/>
          <p:cNvSpPr>
            <a:spLocks noChangeArrowheads="1"/>
          </p:cNvSpPr>
          <p:nvPr/>
        </p:nvSpPr>
        <p:spPr bwMode="auto">
          <a:xfrm>
            <a:off x="5664201" y="2933518"/>
            <a:ext cx="73025" cy="73025"/>
          </a:xfrm>
          <a:prstGeom prst="ellipse">
            <a:avLst/>
          </a:prstGeom>
          <a:gradFill rotWithShape="1">
            <a:gsLst>
              <a:gs pos="0">
                <a:srgbClr val="6699FF"/>
              </a:gs>
              <a:gs pos="100000">
                <a:srgbClr val="2F47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6" name="TextBox 113"/>
          <p:cNvSpPr txBox="1">
            <a:spLocks noChangeArrowheads="1"/>
          </p:cNvSpPr>
          <p:nvPr/>
        </p:nvSpPr>
        <p:spPr bwMode="auto">
          <a:xfrm>
            <a:off x="5149850" y="606099"/>
            <a:ext cx="62376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prstClr val="black"/>
                </a:solidFill>
                <a:latin typeface="Calibri" pitchFamily="34" charset="0"/>
              </a:rPr>
              <a:t>[S. Maxwell </a:t>
            </a:r>
            <a:r>
              <a:rPr lang="en-US" sz="1600" i="1" dirty="0">
                <a:solidFill>
                  <a:prstClr val="black"/>
                </a:solidFill>
                <a:latin typeface="Calibri" pitchFamily="34" charset="0"/>
              </a:rPr>
              <a:t>et al. </a:t>
            </a:r>
            <a:r>
              <a:rPr lang="en-US" sz="1600" dirty="0">
                <a:solidFill>
                  <a:prstClr val="black"/>
                </a:solidFill>
                <a:latin typeface="Calibri" pitchFamily="34" charset="0"/>
              </a:rPr>
              <a:t>PRL 2005;  D. Patterson &amp; J. Doyle J Chem Phys 2007;</a:t>
            </a:r>
          </a:p>
          <a:p>
            <a:pPr>
              <a:defRPr/>
            </a:pPr>
            <a:r>
              <a:rPr lang="en-US" sz="1600" dirty="0">
                <a:solidFill>
                  <a:prstClr val="black"/>
                </a:solidFill>
                <a:latin typeface="Calibri" pitchFamily="34" charset="0"/>
              </a:rPr>
              <a:t> J. Barry, DD, </a:t>
            </a:r>
            <a:r>
              <a:rPr lang="en-US" sz="1600" i="1" dirty="0">
                <a:solidFill>
                  <a:prstClr val="black"/>
                </a:solidFill>
                <a:latin typeface="Calibri" pitchFamily="34" charset="0"/>
              </a:rPr>
              <a:t>et al. </a:t>
            </a:r>
            <a:r>
              <a:rPr lang="en-US" sz="1600" dirty="0">
                <a:solidFill>
                  <a:prstClr val="black"/>
                </a:solidFill>
                <a:latin typeface="Calibri" pitchFamily="34" charset="0"/>
              </a:rPr>
              <a:t>PCCP 2011; N. Hutzler, DD, J. Doyle </a:t>
            </a:r>
            <a:r>
              <a:rPr lang="en-US" sz="1600" i="1" dirty="0">
                <a:solidFill>
                  <a:prstClr val="black"/>
                </a:solidFill>
                <a:latin typeface="Calibri" pitchFamily="34" charset="0"/>
              </a:rPr>
              <a:t>et al.</a:t>
            </a:r>
            <a:r>
              <a:rPr lang="en-US" sz="1600" dirty="0">
                <a:solidFill>
                  <a:prstClr val="black"/>
                </a:solidFill>
                <a:latin typeface="Calibri" pitchFamily="34" charset="0"/>
              </a:rPr>
              <a:t> PCCP 2011]</a:t>
            </a:r>
          </a:p>
        </p:txBody>
      </p:sp>
      <p:sp>
        <p:nvSpPr>
          <p:cNvPr id="12293" name="Text Box 38"/>
          <p:cNvSpPr txBox="1">
            <a:spLocks noChangeArrowheads="1"/>
          </p:cNvSpPr>
          <p:nvPr/>
        </p:nvSpPr>
        <p:spPr bwMode="auto">
          <a:xfrm>
            <a:off x="1334606" y="4981898"/>
            <a:ext cx="9776788" cy="11079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200" dirty="0">
                <a:solidFill>
                  <a:srgbClr val="1D12FC"/>
                </a:solidFill>
                <a:latin typeface="Calibri" pitchFamily="34" charset="0"/>
              </a:rPr>
              <a:t>Low velocity </a:t>
            </a:r>
            <a:r>
              <a:rPr lang="en-US" sz="2200" dirty="0">
                <a:solidFill>
                  <a:srgbClr val="1D12FC"/>
                </a:solidFill>
                <a:latin typeface="Calibri" pitchFamily="34" charset="0"/>
                <a:sym typeface="Wingdings" panose="05000000000000000000" pitchFamily="2" charset="2"/>
              </a:rPr>
              <a:t> </a:t>
            </a:r>
            <a:r>
              <a:rPr lang="en-US" sz="2200" dirty="0">
                <a:solidFill>
                  <a:srgbClr val="1D12FC"/>
                </a:solidFill>
                <a:latin typeface="Calibri" pitchFamily="34" charset="0"/>
              </a:rPr>
              <a:t>interaction time </a:t>
            </a:r>
            <a:r>
              <a:rPr lang="en-US" sz="2200" b="1" i="1" dirty="0">
                <a:solidFill>
                  <a:srgbClr val="1D12FC"/>
                </a:solidFill>
                <a:latin typeface="Times New Roman" pitchFamily="18" charset="0"/>
                <a:cs typeface="Times New Roman" pitchFamily="18" charset="0"/>
              </a:rPr>
              <a:t>~ </a:t>
            </a:r>
            <a:r>
              <a:rPr lang="en-US" sz="2200" b="1" i="1" dirty="0">
                <a:solidFill>
                  <a:srgbClr val="1D12FC"/>
                </a:solidFill>
                <a:latin typeface="Calibri" pitchFamily="34" charset="0"/>
              </a:rPr>
              <a:t>3</a:t>
            </a:r>
            <a:r>
              <a:rPr lang="en-US" sz="2200" b="1" i="1" dirty="0">
                <a:solidFill>
                  <a:srgbClr val="1D12FC"/>
                </a:solidFill>
                <a:latin typeface="Calibri" pitchFamily="34" charset="0"/>
                <a:sym typeface="Symbol" pitchFamily="18" charset="2"/>
              </a:rPr>
              <a:t>  </a:t>
            </a:r>
            <a:r>
              <a:rPr lang="en-US" sz="2200" dirty="0">
                <a:solidFill>
                  <a:srgbClr val="1D12FC"/>
                </a:solidFill>
                <a:latin typeface="Calibri" pitchFamily="34" charset="0"/>
              </a:rPr>
              <a:t>larger;</a:t>
            </a:r>
          </a:p>
          <a:p>
            <a:pPr algn="ctr">
              <a:defRPr/>
            </a:pPr>
            <a:r>
              <a:rPr lang="en-US" sz="2200" dirty="0">
                <a:solidFill>
                  <a:srgbClr val="1D12FC"/>
                </a:solidFill>
                <a:latin typeface="Calibri" pitchFamily="34" charset="0"/>
              </a:rPr>
              <a:t>Beam brightness </a:t>
            </a:r>
            <a:r>
              <a:rPr lang="en-US" sz="2200" b="1" i="1" dirty="0">
                <a:solidFill>
                  <a:srgbClr val="1D12FC"/>
                </a:solidFill>
                <a:latin typeface="Times New Roman" pitchFamily="18" charset="0"/>
                <a:cs typeface="Times New Roman" pitchFamily="18" charset="0"/>
              </a:rPr>
              <a:t>~ </a:t>
            </a:r>
            <a:r>
              <a:rPr lang="en-US" sz="2200" b="1" i="1" dirty="0">
                <a:solidFill>
                  <a:srgbClr val="1D12FC"/>
                </a:solidFill>
                <a:latin typeface="Calibri" pitchFamily="34" charset="0"/>
              </a:rPr>
              <a:t>2</a:t>
            </a:r>
            <a:r>
              <a:rPr lang="en-US" sz="2200" b="1" i="1" dirty="0">
                <a:solidFill>
                  <a:srgbClr val="1D12FC"/>
                </a:solidFill>
                <a:latin typeface="Calibri" pitchFamily="34" charset="0"/>
                <a:sym typeface="Symbol" pitchFamily="18" charset="2"/>
              </a:rPr>
              <a:t> </a:t>
            </a:r>
            <a:r>
              <a:rPr lang="en-US" sz="2200" dirty="0">
                <a:solidFill>
                  <a:srgbClr val="1D12FC"/>
                </a:solidFill>
                <a:latin typeface="Calibri" pitchFamily="34" charset="0"/>
              </a:rPr>
              <a:t> larger flux observed SO FAR (but expected 10-100x….?)  </a:t>
            </a:r>
          </a:p>
          <a:p>
            <a:pPr algn="ctr">
              <a:defRPr/>
            </a:pPr>
            <a:r>
              <a:rPr lang="en-US" sz="2200" dirty="0">
                <a:solidFill>
                  <a:srgbClr val="1D12FC"/>
                </a:solidFill>
                <a:latin typeface="Calibri" pitchFamily="34" charset="0"/>
              </a:rPr>
              <a:t>Will enable magnetic focusing </a:t>
            </a:r>
            <a:r>
              <a:rPr lang="en-US" sz="2200" dirty="0">
                <a:solidFill>
                  <a:srgbClr val="1D12FC"/>
                </a:solidFill>
                <a:latin typeface="Calibri" pitchFamily="34" charset="0"/>
                <a:sym typeface="Symbol" panose="05050102010706020507" pitchFamily="18" charset="2"/>
              </a:rPr>
              <a:t> </a:t>
            </a:r>
            <a:r>
              <a:rPr lang="en-US" sz="2200" b="1" i="1" dirty="0">
                <a:solidFill>
                  <a:srgbClr val="1D12FC"/>
                </a:solidFill>
                <a:latin typeface="Times New Roman" pitchFamily="18" charset="0"/>
                <a:cs typeface="Times New Roman" pitchFamily="18" charset="0"/>
              </a:rPr>
              <a:t>~ </a:t>
            </a:r>
            <a:r>
              <a:rPr lang="en-US" sz="2200" b="1" i="1" dirty="0">
                <a:solidFill>
                  <a:srgbClr val="1D12FC"/>
                </a:solidFill>
                <a:latin typeface="Calibri" pitchFamily="34" charset="0"/>
              </a:rPr>
              <a:t>10</a:t>
            </a:r>
            <a:r>
              <a:rPr lang="en-US" sz="2200" b="1" i="1" dirty="0">
                <a:solidFill>
                  <a:srgbClr val="1D12FC"/>
                </a:solidFill>
                <a:latin typeface="Calibri" pitchFamily="34" charset="0"/>
                <a:sym typeface="Symbol" pitchFamily="18" charset="2"/>
              </a:rPr>
              <a:t> </a:t>
            </a:r>
            <a:r>
              <a:rPr lang="en-US" sz="2200" dirty="0">
                <a:solidFill>
                  <a:srgbClr val="1D12FC"/>
                </a:solidFill>
                <a:latin typeface="Calibri" pitchFamily="34" charset="0"/>
              </a:rPr>
              <a:t> flux</a:t>
            </a:r>
          </a:p>
        </p:txBody>
      </p:sp>
    </p:spTree>
    <p:extLst>
      <p:ext uri="{BB962C8B-B14F-4D97-AF65-F5344CB8AC3E}">
        <p14:creationId xmlns:p14="http://schemas.microsoft.com/office/powerpoint/2010/main" val="73742530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01416"/>
            <a:ext cx="9144000" cy="5974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29493" y="1251480"/>
            <a:ext cx="3760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Bold" charset="0"/>
              </a:rPr>
              <a:t>Level Crossing for </a:t>
            </a:r>
            <a:r>
              <a:rPr lang="en-US" sz="2400" baseline="30000" dirty="0">
                <a:latin typeface="Times Bold" charset="0"/>
              </a:rPr>
              <a:t>138</a:t>
            </a:r>
            <a:r>
              <a:rPr lang="en-US" sz="2400" dirty="0">
                <a:latin typeface="Times Bold" charset="0"/>
              </a:rPr>
              <a:t>BaF: </a:t>
            </a:r>
            <a:br>
              <a:rPr lang="en-US" sz="2400" dirty="0">
                <a:latin typeface="Times Bold" charset="0"/>
              </a:rPr>
            </a:br>
            <a:r>
              <a:rPr lang="en-US" sz="2400" dirty="0">
                <a:latin typeface="Times Bold" charset="0"/>
              </a:rPr>
              <a:t>Supersonic Source Is Wide</a:t>
            </a:r>
          </a:p>
          <a:p>
            <a:r>
              <a:rPr lang="en-US" sz="2400" dirty="0">
                <a:latin typeface="Times Bold" charset="0"/>
              </a:rPr>
              <a:t>Cryogenic Source is Narrow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89C427-F06D-48B6-B065-E981CA7F7CD9}"/>
              </a:ext>
            </a:extLst>
          </p:cNvPr>
          <p:cNvCxnSpPr>
            <a:cxnSpLocks/>
          </p:cNvCxnSpPr>
          <p:nvPr/>
        </p:nvCxnSpPr>
        <p:spPr>
          <a:xfrm>
            <a:off x="5781674" y="4429125"/>
            <a:ext cx="1005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8DC9F4-F0CE-4032-A711-2153D093327C}"/>
              </a:ext>
            </a:extLst>
          </p:cNvPr>
          <p:cNvCxnSpPr/>
          <p:nvPr/>
        </p:nvCxnSpPr>
        <p:spPr>
          <a:xfrm>
            <a:off x="5248275" y="3895725"/>
            <a:ext cx="2194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D066703A-7629-4FF1-A3C6-E25E3BEFD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753" y="0"/>
            <a:ext cx="11578856" cy="55698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Demonstrated: Better Energy Resolution with CBGB</a:t>
            </a:r>
          </a:p>
        </p:txBody>
      </p:sp>
    </p:spTree>
    <p:extLst>
      <p:ext uri="{BB962C8B-B14F-4D97-AF65-F5344CB8AC3E}">
        <p14:creationId xmlns:p14="http://schemas.microsoft.com/office/powerpoint/2010/main" val="4097952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016" y="0"/>
            <a:ext cx="11837980" cy="55698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ZOMBIES: general-purpose technique, applicable to many isotopes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108CA6-CB42-4D7F-A3CE-7F49CC05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21" y="711202"/>
            <a:ext cx="10128157" cy="163058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7C220C7A-889F-4ACF-8529-B30AF87175FE}"/>
              </a:ext>
            </a:extLst>
          </p:cNvPr>
          <p:cNvSpPr/>
          <p:nvPr/>
        </p:nvSpPr>
        <p:spPr>
          <a:xfrm>
            <a:off x="1507104" y="5905429"/>
            <a:ext cx="88003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Aft>
                <a:spcPts val="600"/>
              </a:spcAft>
            </a:pPr>
            <a:r>
              <a:rPr lang="en-US" sz="2200" dirty="0">
                <a:latin typeface="+mj-lt"/>
                <a:sym typeface="Symbol" panose="05050102010706020507" pitchFamily="18" charset="2"/>
              </a:rPr>
              <a:t>Improved understanding of molecular structure since 2008</a:t>
            </a:r>
            <a:br>
              <a:rPr lang="en-US" sz="2200" dirty="0">
                <a:latin typeface="+mj-lt"/>
                <a:sym typeface="Symbol" panose="05050102010706020507" pitchFamily="18" charset="2"/>
              </a:rPr>
            </a:br>
            <a:r>
              <a:rPr lang="en-US" sz="2200" dirty="0">
                <a:latin typeface="+mj-lt"/>
                <a:sym typeface="Wingdings" panose="05000000000000000000" pitchFamily="2" charset="2"/>
              </a:rPr>
              <a:t></a:t>
            </a:r>
            <a:r>
              <a:rPr lang="en-US" sz="2200" dirty="0">
                <a:latin typeface="+mj-lt"/>
                <a:sym typeface="Symbol" panose="05050102010706020507" pitchFamily="18" charset="2"/>
              </a:rPr>
              <a:t> even more viable molecule species to study many different nuclei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C1177-3232-4B03-A7FB-9605AF438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80"/>
          <a:stretch/>
        </p:blipFill>
        <p:spPr>
          <a:xfrm>
            <a:off x="1747725" y="2877145"/>
            <a:ext cx="9412353" cy="27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3131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2700"/>
            <a:ext cx="9144000" cy="47626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Microscopic physics of nuclear anapole moment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702739"/>
            <a:ext cx="1219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1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Nucleon-nucleon hadronic parity-violating (HPV) interactions perturb nuclear structure:</a:t>
            </a:r>
          </a:p>
        </p:txBody>
      </p:sp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2828926" y="1335536"/>
            <a:ext cx="5013325" cy="3305175"/>
            <a:chOff x="2344" y="6011"/>
            <a:chExt cx="7897" cy="5205"/>
          </a:xfrm>
        </p:grpSpPr>
        <p:sp>
          <p:nvSpPr>
            <p:cNvPr id="7179" name="Line 13"/>
            <p:cNvSpPr>
              <a:spLocks noChangeShapeType="1"/>
            </p:cNvSpPr>
            <p:nvPr/>
          </p:nvSpPr>
          <p:spPr bwMode="auto">
            <a:xfrm>
              <a:off x="6150" y="6310"/>
              <a:ext cx="67" cy="41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 type="none" w="sm" len="med"/>
              <a:tailEnd type="none" w="sm" len="med"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80" name="Rectangle 14"/>
            <p:cNvSpPr>
              <a:spLocks noChangeArrowheads="1"/>
            </p:cNvSpPr>
            <p:nvPr/>
          </p:nvSpPr>
          <p:spPr bwMode="auto">
            <a:xfrm>
              <a:off x="2344" y="10151"/>
              <a:ext cx="793" cy="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>
                <a:defRPr/>
              </a:pPr>
              <a:r>
                <a:rPr lang="en-US" sz="2400" i="1" dirty="0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r>
                <a:rPr lang="en-US" sz="2400" baseline="-25000" dirty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sz="12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81" name="Rectangle 15"/>
            <p:cNvSpPr>
              <a:spLocks noChangeArrowheads="1"/>
            </p:cNvSpPr>
            <p:nvPr/>
          </p:nvSpPr>
          <p:spPr bwMode="auto">
            <a:xfrm>
              <a:off x="9358" y="10151"/>
              <a:ext cx="793" cy="1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>
                <a:defRPr/>
              </a:pPr>
              <a:r>
                <a:rPr lang="en-US" sz="2400" i="1" dirty="0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r>
                <a:rPr lang="en-US" sz="2400" baseline="-25000" dirty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sz="2400" dirty="0">
                  <a:solidFill>
                    <a:srgbClr val="000000"/>
                  </a:solidFill>
                  <a:latin typeface="Times New Roman" pitchFamily="18" charset="0"/>
                </a:rPr>
                <a:t>’</a:t>
              </a:r>
              <a:endParaRPr lang="en-US" sz="12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82" name="Rectangle 16"/>
            <p:cNvSpPr>
              <a:spLocks noChangeArrowheads="1"/>
            </p:cNvSpPr>
            <p:nvPr/>
          </p:nvSpPr>
          <p:spPr bwMode="auto">
            <a:xfrm>
              <a:off x="4439" y="7859"/>
              <a:ext cx="2491" cy="8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>
                <a:defRPr/>
              </a:pPr>
              <a:r>
                <a:rPr lang="en-US" sz="28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</a:t>
              </a:r>
              <a:r>
                <a:rPr lang="en-US" sz="2800" dirty="0">
                  <a:solidFill>
                    <a:srgbClr val="000000"/>
                  </a:solidFill>
                  <a:latin typeface="Times New Roman" pitchFamily="18" charset="0"/>
                </a:rPr>
                <a:t>, </a:t>
              </a:r>
              <a:r>
                <a:rPr lang="en-US" sz="28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</a:t>
              </a:r>
              <a:r>
                <a:rPr lang="en-US" sz="2800" dirty="0">
                  <a:solidFill>
                    <a:srgbClr val="000000"/>
                  </a:solidFill>
                  <a:latin typeface="Times New Roman" pitchFamily="18" charset="0"/>
                </a:rPr>
                <a:t>, </a:t>
              </a:r>
              <a:r>
                <a:rPr lang="en-US" sz="2800" dirty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rPr>
                <a:t></a:t>
              </a:r>
              <a:endParaRPr lang="en-US" sz="12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83" name="Line 17"/>
            <p:cNvSpPr>
              <a:spLocks noChangeShapeType="1"/>
            </p:cNvSpPr>
            <p:nvPr/>
          </p:nvSpPr>
          <p:spPr bwMode="auto">
            <a:xfrm>
              <a:off x="2920" y="10440"/>
              <a:ext cx="6361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85" name="Line 25"/>
            <p:cNvSpPr>
              <a:spLocks noChangeShapeType="1"/>
            </p:cNvSpPr>
            <p:nvPr/>
          </p:nvSpPr>
          <p:spPr bwMode="auto">
            <a:xfrm>
              <a:off x="2980" y="6300"/>
              <a:ext cx="6361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88" name="Rectangle 34"/>
            <p:cNvSpPr>
              <a:spLocks noChangeArrowheads="1"/>
            </p:cNvSpPr>
            <p:nvPr/>
          </p:nvSpPr>
          <p:spPr bwMode="auto">
            <a:xfrm>
              <a:off x="2419" y="6011"/>
              <a:ext cx="793" cy="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>
                <a:defRPr/>
              </a:pPr>
              <a:r>
                <a:rPr lang="en-US" sz="2400" i="1" dirty="0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r>
                <a:rPr lang="en-US" sz="2400" baseline="-25000" dirty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sz="12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89" name="Rectangle 35"/>
            <p:cNvSpPr>
              <a:spLocks noChangeArrowheads="1"/>
            </p:cNvSpPr>
            <p:nvPr/>
          </p:nvSpPr>
          <p:spPr bwMode="auto">
            <a:xfrm>
              <a:off x="9448" y="6011"/>
              <a:ext cx="793" cy="1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>
                <a:defRPr/>
              </a:pPr>
              <a:r>
                <a:rPr lang="en-US" sz="2400" i="1" dirty="0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r>
                <a:rPr lang="en-US" sz="2400" baseline="-25000" dirty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sz="2400" dirty="0">
                  <a:solidFill>
                    <a:srgbClr val="000000"/>
                  </a:solidFill>
                  <a:latin typeface="Times New Roman" pitchFamily="18" charset="0"/>
                </a:rPr>
                <a:t>’</a:t>
              </a:r>
              <a:endParaRPr lang="en-US" sz="12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7174" name="Rectangle 37"/>
          <p:cNvSpPr>
            <a:spLocks noChangeArrowheads="1"/>
          </p:cNvSpPr>
          <p:nvPr/>
        </p:nvSpPr>
        <p:spPr bwMode="auto">
          <a:xfrm>
            <a:off x="3881438" y="2988124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75" name="Rectangle 38"/>
          <p:cNvSpPr>
            <a:spLocks noChangeArrowheads="1"/>
          </p:cNvSpPr>
          <p:nvPr/>
        </p:nvSpPr>
        <p:spPr bwMode="auto">
          <a:xfrm>
            <a:off x="0" y="4726910"/>
            <a:ext cx="12192000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9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Hamiltonian for unpaired nucleon interacting with paired core gives spin-momentum correlation</a:t>
            </a:r>
          </a:p>
        </p:txBody>
      </p:sp>
      <p:sp>
        <p:nvSpPr>
          <p:cNvPr id="7176" name="Rectangle 39"/>
          <p:cNvSpPr>
            <a:spLocks noChangeArrowheads="1"/>
          </p:cNvSpPr>
          <p:nvPr/>
        </p:nvSpPr>
        <p:spPr bwMode="auto">
          <a:xfrm>
            <a:off x="1295576" y="6068330"/>
            <a:ext cx="97994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Describe low-energy HPV with 6 dimensionless coupling constants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associated with different spin/isospin structure &amp; range</a:t>
            </a:r>
          </a:p>
        </p:txBody>
      </p:sp>
      <p:sp>
        <p:nvSpPr>
          <p:cNvPr id="7177" name="Text Box 40"/>
          <p:cNvSpPr txBox="1">
            <a:spLocks noChangeArrowheads="1"/>
          </p:cNvSpPr>
          <p:nvPr/>
        </p:nvSpPr>
        <p:spPr bwMode="auto">
          <a:xfrm>
            <a:off x="7477228" y="1762981"/>
            <a:ext cx="317727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DDH</a:t>
            </a:r>
            <a:b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description of HPV:</a:t>
            </a:r>
            <a:b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effective meson exchange parameterizes range &amp; isospin structure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127878"/>
              </p:ext>
            </p:extLst>
          </p:nvPr>
        </p:nvGraphicFramePr>
        <p:xfrm>
          <a:off x="3746591" y="5260463"/>
          <a:ext cx="48974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57" name="Equation" r:id="rId3" imgW="2209680" imgH="342720" progId="Equation.DSMT4">
                  <p:embed/>
                </p:oleObj>
              </mc:Choice>
              <mc:Fallback>
                <p:oleObj name="Equation" r:id="rId3" imgW="2209680" imgH="34272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6591" y="5260463"/>
                        <a:ext cx="489743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lowchart: Summing Junction 2"/>
          <p:cNvSpPr/>
          <p:nvPr/>
        </p:nvSpPr>
        <p:spPr>
          <a:xfrm>
            <a:off x="5068873" y="1335535"/>
            <a:ext cx="365760" cy="3657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lowchart: Summing Junction 41"/>
          <p:cNvSpPr/>
          <p:nvPr/>
        </p:nvSpPr>
        <p:spPr>
          <a:xfrm>
            <a:off x="5110014" y="3964004"/>
            <a:ext cx="365760" cy="365760"/>
          </a:xfrm>
          <a:prstGeom prst="flowChartSummingJunc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21121" y="1524487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itchFamily="18" charset="0"/>
              </a:rPr>
              <a:t>W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786594" y="376848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363936" y="15293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457676" y="3757995"/>
            <a:ext cx="410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itchFamily="18" charset="0"/>
              </a:rPr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80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title"/>
          </p:nvPr>
        </p:nvSpPr>
        <p:spPr>
          <a:xfrm>
            <a:off x="-127591" y="0"/>
            <a:ext cx="12319591" cy="5334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Viable nuclei for anapole/NSD-PV measurement with ZOMBIES</a:t>
            </a:r>
          </a:p>
        </p:txBody>
      </p:sp>
      <p:pic>
        <p:nvPicPr>
          <p:cNvPr id="35843" name="Picture 4" descr="periodic table"/>
          <p:cNvPicPr preferRelativeResize="0">
            <a:picLocks noChangeAspect="1" noChangeArrowheads="1"/>
          </p:cNvPicPr>
          <p:nvPr/>
        </p:nvPicPr>
        <p:blipFill>
          <a:blip r:embed="rId2" cstate="print"/>
          <a:srcRect l="6363" t="16483" r="7272" b="15306"/>
          <a:stretch>
            <a:fillRect/>
          </a:stretch>
        </p:blipFill>
        <p:spPr bwMode="auto">
          <a:xfrm>
            <a:off x="1524000" y="1244601"/>
            <a:ext cx="9112250" cy="555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 Box 87"/>
          <p:cNvSpPr txBox="1">
            <a:spLocks noChangeArrowheads="1"/>
          </p:cNvSpPr>
          <p:nvPr/>
        </p:nvSpPr>
        <p:spPr bwMode="auto">
          <a:xfrm>
            <a:off x="2255838" y="735749"/>
            <a:ext cx="8750300" cy="103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solidFill>
                  <a:srgbClr val="FF0000"/>
                </a:solidFill>
                <a:latin typeface="Verdana" pitchFamily="34" charset="0"/>
              </a:rPr>
              <a:t> 10% measurement p</a:t>
            </a:r>
            <a:r>
              <a:rPr lang="en-US" dirty="0" err="1">
                <a:solidFill>
                  <a:srgbClr val="FF0000"/>
                </a:solidFill>
                <a:latin typeface="Verdana" pitchFamily="34" charset="0"/>
              </a:rPr>
              <a:t>ossible</a:t>
            </a:r>
            <a:r>
              <a:rPr lang="en-US" dirty="0">
                <a:solidFill>
                  <a:srgbClr val="FF0000"/>
                </a:solidFill>
                <a:latin typeface="Verdana" pitchFamily="34" charset="0"/>
              </a:rPr>
              <a:t> with demonstrated sensitivity, </a:t>
            </a:r>
            <a:r>
              <a:rPr lang="en-US" dirty="0">
                <a:solidFill>
                  <a:srgbClr val="FF0000"/>
                </a:solidFill>
                <a:latin typeface="Verdana" pitchFamily="34" charset="0"/>
                <a:sym typeface="Euclid Math Two" panose="02050601010101010101" pitchFamily="18" charset="2"/>
              </a:rPr>
              <a:t></a:t>
            </a:r>
            <a:r>
              <a:rPr lang="en-US" dirty="0">
                <a:solidFill>
                  <a:srgbClr val="FF0000"/>
                </a:solidFill>
                <a:latin typeface="Verdana" pitchFamily="34" charset="0"/>
              </a:rPr>
              <a:t>100 h data</a:t>
            </a:r>
            <a:endParaRPr lang="en-US" dirty="0">
              <a:solidFill>
                <a:srgbClr val="00CC00"/>
              </a:solidFill>
              <a:latin typeface="Verdana" pitchFamily="34" charset="0"/>
            </a:endParaRPr>
          </a:p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solidFill>
                  <a:srgbClr val="2D2DB9"/>
                </a:solidFill>
                <a:latin typeface="Verdana" pitchFamily="34" charset="0"/>
              </a:rPr>
              <a:t> Requires systematics ~2-10x better</a:t>
            </a:r>
          </a:p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solidFill>
                  <a:srgbClr val="CC0099"/>
                </a:solidFill>
                <a:latin typeface="Verdana" pitchFamily="34" charset="0"/>
              </a:rPr>
              <a:t> Statistics likely OK, will require systematics ~100x better</a:t>
            </a:r>
          </a:p>
        </p:txBody>
      </p:sp>
      <p:sp>
        <p:nvSpPr>
          <p:cNvPr id="35922" name="Oval 5"/>
          <p:cNvSpPr>
            <a:spLocks noChangeArrowheads="1"/>
          </p:cNvSpPr>
          <p:nvPr/>
        </p:nvSpPr>
        <p:spPr bwMode="auto">
          <a:xfrm>
            <a:off x="2428875" y="384651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23" name="Oval 6"/>
          <p:cNvSpPr>
            <a:spLocks noChangeArrowheads="1"/>
          </p:cNvSpPr>
          <p:nvPr/>
        </p:nvSpPr>
        <p:spPr bwMode="auto">
          <a:xfrm>
            <a:off x="2105025" y="383222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25" name="Oval 8"/>
          <p:cNvSpPr>
            <a:spLocks noChangeArrowheads="1"/>
          </p:cNvSpPr>
          <p:nvPr/>
        </p:nvSpPr>
        <p:spPr bwMode="auto">
          <a:xfrm>
            <a:off x="7637463" y="333692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26" name="Oval 9"/>
          <p:cNvSpPr>
            <a:spLocks noChangeArrowheads="1"/>
          </p:cNvSpPr>
          <p:nvPr/>
        </p:nvSpPr>
        <p:spPr bwMode="auto">
          <a:xfrm>
            <a:off x="9786938" y="568007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27" name="Oval 10"/>
          <p:cNvSpPr>
            <a:spLocks noChangeArrowheads="1"/>
          </p:cNvSpPr>
          <p:nvPr/>
        </p:nvSpPr>
        <p:spPr bwMode="auto">
          <a:xfrm>
            <a:off x="9486900" y="567531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28" name="Oval 11"/>
          <p:cNvSpPr>
            <a:spLocks noChangeArrowheads="1"/>
          </p:cNvSpPr>
          <p:nvPr/>
        </p:nvSpPr>
        <p:spPr bwMode="auto">
          <a:xfrm>
            <a:off x="7464425" y="384651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29" name="Oval 12"/>
          <p:cNvSpPr>
            <a:spLocks noChangeArrowheads="1"/>
          </p:cNvSpPr>
          <p:nvPr/>
        </p:nvSpPr>
        <p:spPr bwMode="auto">
          <a:xfrm>
            <a:off x="7137400" y="38481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30" name="Oval 13"/>
          <p:cNvSpPr>
            <a:spLocks noChangeArrowheads="1"/>
          </p:cNvSpPr>
          <p:nvPr/>
        </p:nvSpPr>
        <p:spPr bwMode="auto">
          <a:xfrm>
            <a:off x="7967663" y="333692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31" name="Oval 14"/>
          <p:cNvSpPr>
            <a:spLocks noChangeArrowheads="1"/>
          </p:cNvSpPr>
          <p:nvPr/>
        </p:nvSpPr>
        <p:spPr bwMode="auto">
          <a:xfrm>
            <a:off x="7637463" y="284162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32" name="Oval 15"/>
          <p:cNvSpPr>
            <a:spLocks noChangeArrowheads="1"/>
          </p:cNvSpPr>
          <p:nvPr/>
        </p:nvSpPr>
        <p:spPr bwMode="auto">
          <a:xfrm>
            <a:off x="7967663" y="284162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36" name="Oval 19"/>
          <p:cNvSpPr>
            <a:spLocks noChangeArrowheads="1"/>
          </p:cNvSpPr>
          <p:nvPr/>
        </p:nvSpPr>
        <p:spPr bwMode="auto">
          <a:xfrm>
            <a:off x="9988550" y="284162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37" name="Oval 20"/>
          <p:cNvSpPr>
            <a:spLocks noChangeArrowheads="1"/>
          </p:cNvSpPr>
          <p:nvPr/>
        </p:nvSpPr>
        <p:spPr bwMode="auto">
          <a:xfrm>
            <a:off x="9664700" y="283845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38" name="Rectangle 21"/>
          <p:cNvSpPr>
            <a:spLocks noChangeArrowheads="1"/>
          </p:cNvSpPr>
          <p:nvPr/>
        </p:nvSpPr>
        <p:spPr bwMode="auto">
          <a:xfrm>
            <a:off x="7126288" y="3819525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41" name="Rectangle 24"/>
          <p:cNvSpPr>
            <a:spLocks noChangeArrowheads="1"/>
          </p:cNvSpPr>
          <p:nvPr/>
        </p:nvSpPr>
        <p:spPr bwMode="auto">
          <a:xfrm>
            <a:off x="9471025" y="5661025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42" name="Rectangle 25"/>
          <p:cNvSpPr>
            <a:spLocks noChangeArrowheads="1"/>
          </p:cNvSpPr>
          <p:nvPr/>
        </p:nvSpPr>
        <p:spPr bwMode="auto">
          <a:xfrm>
            <a:off x="7629525" y="3316288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43" name="Rectangle 26"/>
          <p:cNvSpPr>
            <a:spLocks noChangeArrowheads="1"/>
          </p:cNvSpPr>
          <p:nvPr/>
        </p:nvSpPr>
        <p:spPr bwMode="auto">
          <a:xfrm>
            <a:off x="7629525" y="2801938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45" name="Rectangle 28"/>
          <p:cNvSpPr>
            <a:spLocks noChangeArrowheads="1"/>
          </p:cNvSpPr>
          <p:nvPr/>
        </p:nvSpPr>
        <p:spPr bwMode="auto">
          <a:xfrm>
            <a:off x="9652000" y="2801938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18" name="Oval 114"/>
          <p:cNvSpPr>
            <a:spLocks noChangeArrowheads="1"/>
          </p:cNvSpPr>
          <p:nvPr/>
        </p:nvSpPr>
        <p:spPr bwMode="auto">
          <a:xfrm>
            <a:off x="2616200" y="384333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19" name="Rectangle 115"/>
          <p:cNvSpPr>
            <a:spLocks noChangeArrowheads="1"/>
          </p:cNvSpPr>
          <p:nvPr/>
        </p:nvSpPr>
        <p:spPr bwMode="auto">
          <a:xfrm>
            <a:off x="2592388" y="3817938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21" name="Rectangle 117"/>
          <p:cNvSpPr>
            <a:spLocks noChangeArrowheads="1"/>
          </p:cNvSpPr>
          <p:nvPr/>
        </p:nvSpPr>
        <p:spPr bwMode="auto">
          <a:xfrm>
            <a:off x="3086100" y="3322638"/>
            <a:ext cx="488950" cy="501650"/>
          </a:xfrm>
          <a:prstGeom prst="rect">
            <a:avLst/>
          </a:prstGeom>
          <a:noFill/>
          <a:ln w="38100">
            <a:solidFill>
              <a:srgbClr val="2D2DB9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77" name="Oval 32"/>
          <p:cNvSpPr>
            <a:spLocks noChangeArrowheads="1"/>
          </p:cNvSpPr>
          <p:nvPr/>
        </p:nvSpPr>
        <p:spPr bwMode="auto">
          <a:xfrm>
            <a:off x="7953375" y="383381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78" name="Oval 34"/>
          <p:cNvSpPr>
            <a:spLocks noChangeArrowheads="1"/>
          </p:cNvSpPr>
          <p:nvPr/>
        </p:nvSpPr>
        <p:spPr bwMode="auto">
          <a:xfrm>
            <a:off x="1587500" y="3825876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79" name="Oval 39"/>
          <p:cNvSpPr>
            <a:spLocks noChangeArrowheads="1"/>
          </p:cNvSpPr>
          <p:nvPr/>
        </p:nvSpPr>
        <p:spPr bwMode="auto">
          <a:xfrm>
            <a:off x="7639050" y="3848101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80" name="Oval 40"/>
          <p:cNvSpPr>
            <a:spLocks noChangeArrowheads="1"/>
          </p:cNvSpPr>
          <p:nvPr/>
        </p:nvSpPr>
        <p:spPr bwMode="auto">
          <a:xfrm>
            <a:off x="9666288" y="333533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87" name="Rectangle 48"/>
          <p:cNvSpPr>
            <a:spLocks noChangeArrowheads="1"/>
          </p:cNvSpPr>
          <p:nvPr/>
        </p:nvSpPr>
        <p:spPr bwMode="auto">
          <a:xfrm>
            <a:off x="7626350" y="3817938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90" name="Rectangle 52"/>
          <p:cNvSpPr>
            <a:spLocks noChangeArrowheads="1"/>
          </p:cNvSpPr>
          <p:nvPr/>
        </p:nvSpPr>
        <p:spPr bwMode="auto">
          <a:xfrm>
            <a:off x="9625013" y="3302001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92" name="Rectangle 54"/>
          <p:cNvSpPr>
            <a:spLocks noChangeArrowheads="1"/>
          </p:cNvSpPr>
          <p:nvPr/>
        </p:nvSpPr>
        <p:spPr bwMode="auto">
          <a:xfrm>
            <a:off x="1590675" y="3819526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96" name="Oval 64"/>
          <p:cNvSpPr>
            <a:spLocks noChangeArrowheads="1"/>
          </p:cNvSpPr>
          <p:nvPr/>
        </p:nvSpPr>
        <p:spPr bwMode="auto">
          <a:xfrm>
            <a:off x="8139113" y="384651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97" name="Rectangle 65"/>
          <p:cNvSpPr>
            <a:spLocks noChangeArrowheads="1"/>
          </p:cNvSpPr>
          <p:nvPr/>
        </p:nvSpPr>
        <p:spPr bwMode="auto">
          <a:xfrm>
            <a:off x="8126413" y="3816351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03" name="Oval 75"/>
          <p:cNvSpPr>
            <a:spLocks noChangeArrowheads="1"/>
          </p:cNvSpPr>
          <p:nvPr/>
        </p:nvSpPr>
        <p:spPr bwMode="auto">
          <a:xfrm>
            <a:off x="8929688" y="33289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04" name="Oval 76"/>
          <p:cNvSpPr>
            <a:spLocks noChangeArrowheads="1"/>
          </p:cNvSpPr>
          <p:nvPr/>
        </p:nvSpPr>
        <p:spPr bwMode="auto">
          <a:xfrm>
            <a:off x="8615363" y="3343276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05" name="Rectangle 77"/>
          <p:cNvSpPr>
            <a:spLocks noChangeArrowheads="1"/>
          </p:cNvSpPr>
          <p:nvPr/>
        </p:nvSpPr>
        <p:spPr bwMode="auto">
          <a:xfrm>
            <a:off x="8602663" y="3313113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06" name="Oval 78"/>
          <p:cNvSpPr>
            <a:spLocks noChangeArrowheads="1"/>
          </p:cNvSpPr>
          <p:nvPr/>
        </p:nvSpPr>
        <p:spPr bwMode="auto">
          <a:xfrm>
            <a:off x="8956675" y="280511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07" name="Oval 79"/>
          <p:cNvSpPr>
            <a:spLocks noChangeArrowheads="1"/>
          </p:cNvSpPr>
          <p:nvPr/>
        </p:nvSpPr>
        <p:spPr bwMode="auto">
          <a:xfrm>
            <a:off x="8642350" y="2819401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908" name="Rectangle 80"/>
          <p:cNvSpPr>
            <a:spLocks noChangeArrowheads="1"/>
          </p:cNvSpPr>
          <p:nvPr/>
        </p:nvSpPr>
        <p:spPr bwMode="auto">
          <a:xfrm>
            <a:off x="8616950" y="2801938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70" name="Oval 122"/>
          <p:cNvSpPr>
            <a:spLocks noChangeArrowheads="1"/>
          </p:cNvSpPr>
          <p:nvPr/>
        </p:nvSpPr>
        <p:spPr bwMode="auto">
          <a:xfrm>
            <a:off x="2593975" y="335756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71" name="Rectangle 123"/>
          <p:cNvSpPr>
            <a:spLocks noChangeArrowheads="1"/>
          </p:cNvSpPr>
          <p:nvPr/>
        </p:nvSpPr>
        <p:spPr bwMode="auto">
          <a:xfrm>
            <a:off x="2584450" y="3317876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72" name="Oval 124"/>
          <p:cNvSpPr>
            <a:spLocks noChangeArrowheads="1"/>
          </p:cNvSpPr>
          <p:nvPr/>
        </p:nvSpPr>
        <p:spPr bwMode="auto">
          <a:xfrm>
            <a:off x="3422650" y="385921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73" name="Rectangle 125"/>
          <p:cNvSpPr>
            <a:spLocks noChangeArrowheads="1"/>
          </p:cNvSpPr>
          <p:nvPr/>
        </p:nvSpPr>
        <p:spPr bwMode="auto">
          <a:xfrm>
            <a:off x="3084513" y="3819526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74" name="Oval 126"/>
          <p:cNvSpPr>
            <a:spLocks noChangeArrowheads="1"/>
          </p:cNvSpPr>
          <p:nvPr/>
        </p:nvSpPr>
        <p:spPr bwMode="auto">
          <a:xfrm>
            <a:off x="3097213" y="3851276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75" name="Oval 132"/>
          <p:cNvSpPr>
            <a:spLocks noChangeArrowheads="1"/>
          </p:cNvSpPr>
          <p:nvPr/>
        </p:nvSpPr>
        <p:spPr bwMode="auto">
          <a:xfrm>
            <a:off x="9974263" y="5686426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5876" name="Rectangle 133"/>
          <p:cNvSpPr>
            <a:spLocks noChangeArrowheads="1"/>
          </p:cNvSpPr>
          <p:nvPr/>
        </p:nvSpPr>
        <p:spPr bwMode="auto">
          <a:xfrm>
            <a:off x="9964738" y="5646738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09" name="Oval 160"/>
          <p:cNvSpPr>
            <a:spLocks noChangeArrowheads="1"/>
          </p:cNvSpPr>
          <p:nvPr/>
        </p:nvSpPr>
        <p:spPr bwMode="auto">
          <a:xfrm>
            <a:off x="1621632" y="2851151"/>
            <a:ext cx="152400" cy="152400"/>
          </a:xfrm>
          <a:prstGeom prst="ellipse">
            <a:avLst/>
          </a:prstGeom>
          <a:solidFill>
            <a:srgbClr val="990099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75044" y="1789112"/>
            <a:ext cx="8529395" cy="1528764"/>
            <a:chOff x="51043" y="1789112"/>
            <a:chExt cx="8529395" cy="1528764"/>
          </a:xfrm>
        </p:grpSpPr>
        <p:sp>
          <p:nvSpPr>
            <p:cNvPr id="35858" name="Oval 151"/>
            <p:cNvSpPr>
              <a:spLocks noChangeArrowheads="1"/>
            </p:cNvSpPr>
            <p:nvPr/>
          </p:nvSpPr>
          <p:spPr bwMode="auto">
            <a:xfrm>
              <a:off x="6113463" y="1839912"/>
              <a:ext cx="152400" cy="152400"/>
            </a:xfrm>
            <a:prstGeom prst="ellipse">
              <a:avLst/>
            </a:prstGeom>
            <a:solidFill>
              <a:srgbClr val="9900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59" name="Rectangle 152"/>
            <p:cNvSpPr>
              <a:spLocks noChangeArrowheads="1"/>
            </p:cNvSpPr>
            <p:nvPr/>
          </p:nvSpPr>
          <p:spPr bwMode="auto">
            <a:xfrm>
              <a:off x="6088063" y="1804987"/>
              <a:ext cx="488950" cy="501650"/>
            </a:xfrm>
            <a:prstGeom prst="rect">
              <a:avLst/>
            </a:prstGeom>
            <a:noFill/>
            <a:ln w="38100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60" name="Oval 153"/>
            <p:cNvSpPr>
              <a:spLocks noChangeArrowheads="1"/>
            </p:cNvSpPr>
            <p:nvPr/>
          </p:nvSpPr>
          <p:spPr bwMode="auto">
            <a:xfrm>
              <a:off x="6396038" y="1846262"/>
              <a:ext cx="152400" cy="152400"/>
            </a:xfrm>
            <a:prstGeom prst="ellipse">
              <a:avLst/>
            </a:prstGeom>
            <a:solidFill>
              <a:srgbClr val="9900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61" name="Oval 154"/>
            <p:cNvSpPr>
              <a:spLocks noChangeArrowheads="1"/>
            </p:cNvSpPr>
            <p:nvPr/>
          </p:nvSpPr>
          <p:spPr bwMode="auto">
            <a:xfrm>
              <a:off x="7115175" y="1839912"/>
              <a:ext cx="152400" cy="152400"/>
            </a:xfrm>
            <a:prstGeom prst="ellipse">
              <a:avLst/>
            </a:prstGeom>
            <a:solidFill>
              <a:srgbClr val="9900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62" name="Rectangle 155"/>
            <p:cNvSpPr>
              <a:spLocks noChangeArrowheads="1"/>
            </p:cNvSpPr>
            <p:nvPr/>
          </p:nvSpPr>
          <p:spPr bwMode="auto">
            <a:xfrm>
              <a:off x="7089775" y="1804987"/>
              <a:ext cx="488950" cy="501650"/>
            </a:xfrm>
            <a:prstGeom prst="rect">
              <a:avLst/>
            </a:prstGeom>
            <a:noFill/>
            <a:ln w="38100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63" name="Oval 157"/>
            <p:cNvSpPr>
              <a:spLocks noChangeArrowheads="1"/>
            </p:cNvSpPr>
            <p:nvPr/>
          </p:nvSpPr>
          <p:spPr bwMode="auto">
            <a:xfrm>
              <a:off x="8116888" y="1824037"/>
              <a:ext cx="152400" cy="152400"/>
            </a:xfrm>
            <a:prstGeom prst="ellipse">
              <a:avLst/>
            </a:prstGeom>
            <a:solidFill>
              <a:srgbClr val="9900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64" name="Rectangle 158"/>
            <p:cNvSpPr>
              <a:spLocks noChangeArrowheads="1"/>
            </p:cNvSpPr>
            <p:nvPr/>
          </p:nvSpPr>
          <p:spPr bwMode="auto">
            <a:xfrm>
              <a:off x="8091488" y="1789112"/>
              <a:ext cx="488950" cy="501650"/>
            </a:xfrm>
            <a:prstGeom prst="rect">
              <a:avLst/>
            </a:prstGeom>
            <a:noFill/>
            <a:ln w="38100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65" name="Oval 160"/>
            <p:cNvSpPr>
              <a:spLocks noChangeArrowheads="1"/>
            </p:cNvSpPr>
            <p:nvPr/>
          </p:nvSpPr>
          <p:spPr bwMode="auto">
            <a:xfrm>
              <a:off x="568325" y="1838325"/>
              <a:ext cx="152400" cy="152400"/>
            </a:xfrm>
            <a:prstGeom prst="ellipse">
              <a:avLst/>
            </a:prstGeom>
            <a:solidFill>
              <a:srgbClr val="9900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66" name="Rectangle 161"/>
            <p:cNvSpPr>
              <a:spLocks noChangeArrowheads="1"/>
            </p:cNvSpPr>
            <p:nvPr/>
          </p:nvSpPr>
          <p:spPr bwMode="auto">
            <a:xfrm>
              <a:off x="542925" y="1803400"/>
              <a:ext cx="488950" cy="501650"/>
            </a:xfrm>
            <a:prstGeom prst="rect">
              <a:avLst/>
            </a:prstGeom>
            <a:noFill/>
            <a:ln w="38100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0" name="Rectangle 161"/>
            <p:cNvSpPr>
              <a:spLocks noChangeArrowheads="1"/>
            </p:cNvSpPr>
            <p:nvPr/>
          </p:nvSpPr>
          <p:spPr bwMode="auto">
            <a:xfrm>
              <a:off x="72232" y="2816226"/>
              <a:ext cx="488950" cy="501650"/>
            </a:xfrm>
            <a:prstGeom prst="rect">
              <a:avLst/>
            </a:prstGeom>
            <a:noFill/>
            <a:ln w="38100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1" name="Oval 160"/>
            <p:cNvSpPr>
              <a:spLocks noChangeArrowheads="1"/>
            </p:cNvSpPr>
            <p:nvPr/>
          </p:nvSpPr>
          <p:spPr bwMode="auto">
            <a:xfrm>
              <a:off x="76443" y="2342737"/>
              <a:ext cx="152400" cy="152400"/>
            </a:xfrm>
            <a:prstGeom prst="ellipse">
              <a:avLst/>
            </a:prstGeom>
            <a:solidFill>
              <a:srgbClr val="9900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2" name="Rectangle 161"/>
            <p:cNvSpPr>
              <a:spLocks noChangeArrowheads="1"/>
            </p:cNvSpPr>
            <p:nvPr/>
          </p:nvSpPr>
          <p:spPr bwMode="auto">
            <a:xfrm>
              <a:off x="51043" y="2307812"/>
              <a:ext cx="488950" cy="501650"/>
            </a:xfrm>
            <a:prstGeom prst="rect">
              <a:avLst/>
            </a:prstGeom>
            <a:noFill/>
            <a:ln w="38100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3" name="Oval 160"/>
            <p:cNvSpPr>
              <a:spLocks noChangeArrowheads="1"/>
            </p:cNvSpPr>
            <p:nvPr/>
          </p:nvSpPr>
          <p:spPr bwMode="auto">
            <a:xfrm>
              <a:off x="77237" y="1837912"/>
              <a:ext cx="152400" cy="152400"/>
            </a:xfrm>
            <a:prstGeom prst="ellipse">
              <a:avLst/>
            </a:prstGeom>
            <a:solidFill>
              <a:srgbClr val="9900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4" name="Rectangle 161"/>
            <p:cNvSpPr>
              <a:spLocks noChangeArrowheads="1"/>
            </p:cNvSpPr>
            <p:nvPr/>
          </p:nvSpPr>
          <p:spPr bwMode="auto">
            <a:xfrm>
              <a:off x="51837" y="1802987"/>
              <a:ext cx="488950" cy="501650"/>
            </a:xfrm>
            <a:prstGeom prst="rect">
              <a:avLst/>
            </a:prstGeom>
            <a:noFill/>
            <a:ln w="38100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5939" name="Rectangle 22"/>
          <p:cNvSpPr>
            <a:spLocks noChangeArrowheads="1"/>
          </p:cNvSpPr>
          <p:nvPr/>
        </p:nvSpPr>
        <p:spPr bwMode="auto">
          <a:xfrm>
            <a:off x="2089150" y="3816350"/>
            <a:ext cx="488950" cy="5016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87500" y="2300288"/>
            <a:ext cx="8553450" cy="1530350"/>
            <a:chOff x="63500" y="2300288"/>
            <a:chExt cx="8553450" cy="1530350"/>
          </a:xfrm>
        </p:grpSpPr>
        <p:sp>
          <p:nvSpPr>
            <p:cNvPr id="35924" name="Oval 7"/>
            <p:cNvSpPr>
              <a:spLocks noChangeArrowheads="1"/>
            </p:cNvSpPr>
            <p:nvPr/>
          </p:nvSpPr>
          <p:spPr bwMode="auto">
            <a:xfrm>
              <a:off x="579438" y="3351213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933" name="Oval 16"/>
            <p:cNvSpPr>
              <a:spLocks noChangeArrowheads="1"/>
            </p:cNvSpPr>
            <p:nvPr/>
          </p:nvSpPr>
          <p:spPr bwMode="auto">
            <a:xfrm>
              <a:off x="6113463" y="2333625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934" name="Oval 17"/>
            <p:cNvSpPr>
              <a:spLocks noChangeArrowheads="1"/>
            </p:cNvSpPr>
            <p:nvPr/>
          </p:nvSpPr>
          <p:spPr bwMode="auto">
            <a:xfrm>
              <a:off x="8147050" y="2343150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935" name="Oval 18"/>
            <p:cNvSpPr>
              <a:spLocks noChangeArrowheads="1"/>
            </p:cNvSpPr>
            <p:nvPr/>
          </p:nvSpPr>
          <p:spPr bwMode="auto">
            <a:xfrm>
              <a:off x="8464550" y="2339975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940" name="Rectangle 23"/>
            <p:cNvSpPr>
              <a:spLocks noChangeArrowheads="1"/>
            </p:cNvSpPr>
            <p:nvPr/>
          </p:nvSpPr>
          <p:spPr bwMode="auto">
            <a:xfrm>
              <a:off x="565150" y="3328988"/>
              <a:ext cx="488950" cy="501650"/>
            </a:xfrm>
            <a:prstGeom prst="rect">
              <a:avLst/>
            </a:prstGeom>
            <a:noFill/>
            <a:ln w="38100">
              <a:solidFill>
                <a:srgbClr val="2D2DB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944" name="Rectangle 27"/>
            <p:cNvSpPr>
              <a:spLocks noChangeArrowheads="1"/>
            </p:cNvSpPr>
            <p:nvPr/>
          </p:nvSpPr>
          <p:spPr bwMode="auto">
            <a:xfrm>
              <a:off x="6105525" y="2300288"/>
              <a:ext cx="488950" cy="501650"/>
            </a:xfrm>
            <a:prstGeom prst="rect">
              <a:avLst/>
            </a:prstGeom>
            <a:noFill/>
            <a:ln w="38100">
              <a:solidFill>
                <a:srgbClr val="2D2DB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946" name="Rectangle 29"/>
            <p:cNvSpPr>
              <a:spLocks noChangeArrowheads="1"/>
            </p:cNvSpPr>
            <p:nvPr/>
          </p:nvSpPr>
          <p:spPr bwMode="auto">
            <a:xfrm>
              <a:off x="8126413" y="2312988"/>
              <a:ext cx="488950" cy="501650"/>
            </a:xfrm>
            <a:prstGeom prst="rect">
              <a:avLst/>
            </a:prstGeom>
            <a:noFill/>
            <a:ln w="38100">
              <a:solidFill>
                <a:srgbClr val="2D2DB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920" name="Oval 116"/>
            <p:cNvSpPr>
              <a:spLocks noChangeArrowheads="1"/>
            </p:cNvSpPr>
            <p:nvPr/>
          </p:nvSpPr>
          <p:spPr bwMode="auto">
            <a:xfrm>
              <a:off x="1585913" y="3362325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81" name="Oval 41"/>
            <p:cNvSpPr>
              <a:spLocks noChangeArrowheads="1"/>
            </p:cNvSpPr>
            <p:nvPr/>
          </p:nvSpPr>
          <p:spPr bwMode="auto">
            <a:xfrm>
              <a:off x="63500" y="3341688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82" name="Oval 42"/>
            <p:cNvSpPr>
              <a:spLocks noChangeArrowheads="1"/>
            </p:cNvSpPr>
            <p:nvPr/>
          </p:nvSpPr>
          <p:spPr bwMode="auto">
            <a:xfrm>
              <a:off x="393700" y="3341688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83" name="Oval 43"/>
            <p:cNvSpPr>
              <a:spLocks noChangeArrowheads="1"/>
            </p:cNvSpPr>
            <p:nvPr/>
          </p:nvSpPr>
          <p:spPr bwMode="auto">
            <a:xfrm>
              <a:off x="5610225" y="3336926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84" name="Oval 44"/>
            <p:cNvSpPr>
              <a:spLocks noChangeArrowheads="1"/>
            </p:cNvSpPr>
            <p:nvPr/>
          </p:nvSpPr>
          <p:spPr bwMode="auto">
            <a:xfrm>
              <a:off x="5945188" y="3333751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85" name="Oval 45"/>
            <p:cNvSpPr>
              <a:spLocks noChangeArrowheads="1"/>
            </p:cNvSpPr>
            <p:nvPr/>
          </p:nvSpPr>
          <p:spPr bwMode="auto">
            <a:xfrm>
              <a:off x="5603875" y="2828926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86" name="Oval 47"/>
            <p:cNvSpPr>
              <a:spLocks noChangeArrowheads="1"/>
            </p:cNvSpPr>
            <p:nvPr/>
          </p:nvSpPr>
          <p:spPr bwMode="auto">
            <a:xfrm>
              <a:off x="7624763" y="3325813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88" name="Rectangle 49"/>
            <p:cNvSpPr>
              <a:spLocks noChangeArrowheads="1"/>
            </p:cNvSpPr>
            <p:nvPr/>
          </p:nvSpPr>
          <p:spPr bwMode="auto">
            <a:xfrm>
              <a:off x="7596188" y="3313113"/>
              <a:ext cx="488950" cy="501650"/>
            </a:xfrm>
            <a:prstGeom prst="rect">
              <a:avLst/>
            </a:prstGeom>
            <a:noFill/>
            <a:ln w="38100">
              <a:solidFill>
                <a:srgbClr val="2D2DB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89" name="Rectangle 50"/>
            <p:cNvSpPr>
              <a:spLocks noChangeArrowheads="1"/>
            </p:cNvSpPr>
            <p:nvPr/>
          </p:nvSpPr>
          <p:spPr bwMode="auto">
            <a:xfrm>
              <a:off x="7596188" y="2798763"/>
              <a:ext cx="488950" cy="501650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91" name="Rectangle 53"/>
            <p:cNvSpPr>
              <a:spLocks noChangeArrowheads="1"/>
            </p:cNvSpPr>
            <p:nvPr/>
          </p:nvSpPr>
          <p:spPr bwMode="auto">
            <a:xfrm>
              <a:off x="65088" y="3314701"/>
              <a:ext cx="488950" cy="501650"/>
            </a:xfrm>
            <a:prstGeom prst="rect">
              <a:avLst/>
            </a:prstGeom>
            <a:noFill/>
            <a:ln w="38100">
              <a:solidFill>
                <a:srgbClr val="2D2DB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93" name="Rectangle 55"/>
            <p:cNvSpPr>
              <a:spLocks noChangeArrowheads="1"/>
            </p:cNvSpPr>
            <p:nvPr/>
          </p:nvSpPr>
          <p:spPr bwMode="auto">
            <a:xfrm>
              <a:off x="5589588" y="2813051"/>
              <a:ext cx="488950" cy="501650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94" name="Rectangle 56"/>
            <p:cNvSpPr>
              <a:spLocks noChangeArrowheads="1"/>
            </p:cNvSpPr>
            <p:nvPr/>
          </p:nvSpPr>
          <p:spPr bwMode="auto">
            <a:xfrm>
              <a:off x="5600700" y="3316288"/>
              <a:ext cx="488950" cy="501650"/>
            </a:xfrm>
            <a:prstGeom prst="rect">
              <a:avLst/>
            </a:prstGeom>
            <a:noFill/>
            <a:ln w="38100">
              <a:solidFill>
                <a:srgbClr val="2D2DB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95" name="Oval 57"/>
            <p:cNvSpPr>
              <a:spLocks noChangeArrowheads="1"/>
            </p:cNvSpPr>
            <p:nvPr/>
          </p:nvSpPr>
          <p:spPr bwMode="auto">
            <a:xfrm>
              <a:off x="7623175" y="2801938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98" name="Oval 66"/>
            <p:cNvSpPr>
              <a:spLocks noChangeArrowheads="1"/>
            </p:cNvSpPr>
            <p:nvPr/>
          </p:nvSpPr>
          <p:spPr bwMode="auto">
            <a:xfrm>
              <a:off x="6924675" y="3338513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99" name="Oval 67"/>
            <p:cNvSpPr>
              <a:spLocks noChangeArrowheads="1"/>
            </p:cNvSpPr>
            <p:nvPr/>
          </p:nvSpPr>
          <p:spPr bwMode="auto">
            <a:xfrm>
              <a:off x="6610350" y="3352801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900" name="Rectangle 68"/>
            <p:cNvSpPr>
              <a:spLocks noChangeArrowheads="1"/>
            </p:cNvSpPr>
            <p:nvPr/>
          </p:nvSpPr>
          <p:spPr bwMode="auto">
            <a:xfrm>
              <a:off x="6597650" y="3322638"/>
              <a:ext cx="488950" cy="501650"/>
            </a:xfrm>
            <a:prstGeom prst="rect">
              <a:avLst/>
            </a:prstGeom>
            <a:noFill/>
            <a:ln w="38100">
              <a:solidFill>
                <a:srgbClr val="2D2DB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901" name="Oval 70"/>
            <p:cNvSpPr>
              <a:spLocks noChangeArrowheads="1"/>
            </p:cNvSpPr>
            <p:nvPr/>
          </p:nvSpPr>
          <p:spPr bwMode="auto">
            <a:xfrm>
              <a:off x="6610350" y="2832101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902" name="Rectangle 71"/>
            <p:cNvSpPr>
              <a:spLocks noChangeArrowheads="1"/>
            </p:cNvSpPr>
            <p:nvPr/>
          </p:nvSpPr>
          <p:spPr bwMode="auto">
            <a:xfrm>
              <a:off x="6597650" y="2801938"/>
              <a:ext cx="488950" cy="501650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68" name="Oval 118"/>
            <p:cNvSpPr>
              <a:spLocks noChangeArrowheads="1"/>
            </p:cNvSpPr>
            <p:nvPr/>
          </p:nvSpPr>
          <p:spPr bwMode="auto">
            <a:xfrm>
              <a:off x="1092200" y="2841626"/>
              <a:ext cx="152400" cy="152400"/>
            </a:xfrm>
            <a:prstGeom prst="ellipse">
              <a:avLst/>
            </a:prstGeom>
            <a:solidFill>
              <a:srgbClr val="2D2DB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69" name="Rectangle 119"/>
            <p:cNvSpPr>
              <a:spLocks noChangeArrowheads="1"/>
            </p:cNvSpPr>
            <p:nvPr/>
          </p:nvSpPr>
          <p:spPr bwMode="auto">
            <a:xfrm>
              <a:off x="1068388" y="2801938"/>
              <a:ext cx="488950" cy="501650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5" name="Rectangle 119"/>
            <p:cNvSpPr>
              <a:spLocks noChangeArrowheads="1"/>
            </p:cNvSpPr>
            <p:nvPr/>
          </p:nvSpPr>
          <p:spPr bwMode="auto">
            <a:xfrm>
              <a:off x="1589754" y="3307262"/>
              <a:ext cx="488950" cy="501650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950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0" y="-20604"/>
            <a:ext cx="12192000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Beyond ZOMBIES: next-gen NSD-PV measurements with light nuclei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2D3620-8DF6-4949-86F7-F2664F8D8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28361"/>
              </p:ext>
            </p:extLst>
          </p:nvPr>
        </p:nvGraphicFramePr>
        <p:xfrm>
          <a:off x="180688" y="4203765"/>
          <a:ext cx="12017339" cy="1088800"/>
        </p:xfrm>
        <a:graphic>
          <a:graphicData uri="http://schemas.openxmlformats.org/drawingml/2006/table">
            <a:tbl>
              <a:tblPr/>
              <a:tblGrid>
                <a:gridCol w="12017339">
                  <a:extLst>
                    <a:ext uri="{9D8B030D-6E8A-4147-A177-3AD203B41FA5}">
                      <a16:colId xmlns:a16="http://schemas.microsoft.com/office/drawing/2014/main" val="1352325273"/>
                    </a:ext>
                  </a:extLst>
                </a:gridCol>
              </a:tblGrid>
              <a:tr h="10888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u="sng" baseline="0" dirty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Towards measurements of symmetry-violating nuclear properties using single molecular ions in a Penning trap</a:t>
                      </a:r>
                      <a:br>
                        <a:rPr lang="en-US" sz="1800" b="0" u="sng" dirty="0">
                          <a:solidFill>
                            <a:srgbClr val="D14836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Karthein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D DeMille, J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Dilling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R Garcia Ruiz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N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Hutzler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P Mohapatra, Scott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Moroch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Ryan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Ringle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Silviu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-Marian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Udrescu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Bulletin of the American Physical Society 66 2021</a:t>
                      </a:r>
                    </a:p>
                  </a:txBody>
                  <a:tcPr marL="78006" marR="78006" marT="78006" marB="351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721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61AFBD5-67BE-4E2E-A4C3-BC683F411204}"/>
              </a:ext>
            </a:extLst>
          </p:cNvPr>
          <p:cNvSpPr/>
          <p:nvPr/>
        </p:nvSpPr>
        <p:spPr>
          <a:xfrm>
            <a:off x="825914" y="5390867"/>
            <a:ext cx="44815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 MUCH longer interaction time, 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MUCH smaller experimental volume, 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very advanced techniques w/single ions in Penning traps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221123-9763-448D-B036-2ADC7C2023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717"/>
          <a:stretch/>
        </p:blipFill>
        <p:spPr>
          <a:xfrm>
            <a:off x="662267" y="722081"/>
            <a:ext cx="8267475" cy="4163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AE6DBF-E48F-472A-BD35-EF7CBAA85B99}"/>
              </a:ext>
            </a:extLst>
          </p:cNvPr>
          <p:cNvSpPr txBox="1"/>
          <p:nvPr/>
        </p:nvSpPr>
        <p:spPr>
          <a:xfrm>
            <a:off x="6714455" y="5588183"/>
            <a:ext cx="53924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MUCH better sensitivity (sufficient for </a:t>
            </a:r>
            <a:r>
              <a:rPr lang="en-US" dirty="0" err="1">
                <a:sym typeface="Wingdings" panose="05000000000000000000" pitchFamily="2" charset="2"/>
              </a:rPr>
              <a:t>p,d</a:t>
            </a:r>
            <a:r>
              <a:rPr lang="en-US" dirty="0">
                <a:sym typeface="Wingdings" panose="05000000000000000000" pitchFamily="2" charset="2"/>
              </a:rPr>
              <a:t>…?)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                                    AND</a:t>
            </a:r>
          </a:p>
          <a:p>
            <a:r>
              <a:rPr lang="en-US" dirty="0">
                <a:sym typeface="Wingdings" panose="05000000000000000000" pitchFamily="2" charset="2"/>
              </a:rPr>
              <a:t>ability to probe short-lived radioactive isotopes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AFCB2-2887-4011-92D5-255FA27012A7}"/>
              </a:ext>
            </a:extLst>
          </p:cNvPr>
          <p:cNvSpPr txBox="1"/>
          <p:nvPr/>
        </p:nvSpPr>
        <p:spPr>
          <a:xfrm>
            <a:off x="5991867" y="5680516"/>
            <a:ext cx="534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ym typeface="Wingdings" panose="05000000000000000000" pitchFamily="2" charset="2"/>
              </a:rPr>
              <a:t> </a:t>
            </a:r>
            <a:endParaRPr lang="en-US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52017A-EDCD-48AD-87B4-0C91D3159449}"/>
              </a:ext>
            </a:extLst>
          </p:cNvPr>
          <p:cNvGrpSpPr/>
          <p:nvPr/>
        </p:nvGrpSpPr>
        <p:grpSpPr>
          <a:xfrm>
            <a:off x="6799517" y="1534139"/>
            <a:ext cx="5159602" cy="2280622"/>
            <a:chOff x="1218809" y="2048873"/>
            <a:chExt cx="4101737" cy="15380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394DC3-2E30-4040-A532-55695F506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6927"/>
            <a:stretch/>
          </p:blipFill>
          <p:spPr>
            <a:xfrm>
              <a:off x="1239627" y="2048873"/>
              <a:ext cx="4068809" cy="1538003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5C3A7D9-2547-4FBA-B3EB-85BC34851638}"/>
                </a:ext>
              </a:extLst>
            </p:cNvPr>
            <p:cNvSpPr/>
            <p:nvPr/>
          </p:nvSpPr>
          <p:spPr>
            <a:xfrm>
              <a:off x="1218809" y="2048873"/>
              <a:ext cx="4101737" cy="409303"/>
            </a:xfrm>
            <a:custGeom>
              <a:avLst/>
              <a:gdLst>
                <a:gd name="connsiteX0" fmla="*/ 2386149 w 4101737"/>
                <a:gd name="connsiteY0" fmla="*/ 0 h 409303"/>
                <a:gd name="connsiteX1" fmla="*/ 4093029 w 4101737"/>
                <a:gd name="connsiteY1" fmla="*/ 0 h 409303"/>
                <a:gd name="connsiteX2" fmla="*/ 4101737 w 4101737"/>
                <a:gd name="connsiteY2" fmla="*/ 174172 h 409303"/>
                <a:gd name="connsiteX3" fmla="*/ 3309257 w 4101737"/>
                <a:gd name="connsiteY3" fmla="*/ 174172 h 409303"/>
                <a:gd name="connsiteX4" fmla="*/ 3326674 w 4101737"/>
                <a:gd name="connsiteY4" fmla="*/ 400595 h 409303"/>
                <a:gd name="connsiteX5" fmla="*/ 0 w 4101737"/>
                <a:gd name="connsiteY5" fmla="*/ 409303 h 409303"/>
                <a:gd name="connsiteX6" fmla="*/ 0 w 4101737"/>
                <a:gd name="connsiteY6" fmla="*/ 182880 h 409303"/>
                <a:gd name="connsiteX7" fmla="*/ 2412274 w 4101737"/>
                <a:gd name="connsiteY7" fmla="*/ 191589 h 409303"/>
                <a:gd name="connsiteX8" fmla="*/ 2386149 w 4101737"/>
                <a:gd name="connsiteY8" fmla="*/ 0 h 40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1737" h="409303">
                  <a:moveTo>
                    <a:pt x="2386149" y="0"/>
                  </a:moveTo>
                  <a:lnTo>
                    <a:pt x="4093029" y="0"/>
                  </a:lnTo>
                  <a:lnTo>
                    <a:pt x="4101737" y="174172"/>
                  </a:lnTo>
                  <a:lnTo>
                    <a:pt x="3309257" y="174172"/>
                  </a:lnTo>
                  <a:lnTo>
                    <a:pt x="3326674" y="400595"/>
                  </a:lnTo>
                  <a:lnTo>
                    <a:pt x="0" y="409303"/>
                  </a:lnTo>
                  <a:lnTo>
                    <a:pt x="0" y="182880"/>
                  </a:lnTo>
                  <a:lnTo>
                    <a:pt x="2412274" y="191589"/>
                  </a:lnTo>
                  <a:lnTo>
                    <a:pt x="2386149" y="0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ADDB6A-E86D-44F1-9900-1A33AE49A2F0}"/>
                </a:ext>
              </a:extLst>
            </p:cNvPr>
            <p:cNvSpPr/>
            <p:nvPr/>
          </p:nvSpPr>
          <p:spPr>
            <a:xfrm>
              <a:off x="1288474" y="3194992"/>
              <a:ext cx="4005942" cy="391885"/>
            </a:xfrm>
            <a:custGeom>
              <a:avLst/>
              <a:gdLst>
                <a:gd name="connsiteX0" fmla="*/ 2386149 w 4101737"/>
                <a:gd name="connsiteY0" fmla="*/ 0 h 409303"/>
                <a:gd name="connsiteX1" fmla="*/ 4093029 w 4101737"/>
                <a:gd name="connsiteY1" fmla="*/ 0 h 409303"/>
                <a:gd name="connsiteX2" fmla="*/ 4101737 w 4101737"/>
                <a:gd name="connsiteY2" fmla="*/ 174172 h 409303"/>
                <a:gd name="connsiteX3" fmla="*/ 3309257 w 4101737"/>
                <a:gd name="connsiteY3" fmla="*/ 174172 h 409303"/>
                <a:gd name="connsiteX4" fmla="*/ 3326674 w 4101737"/>
                <a:gd name="connsiteY4" fmla="*/ 400595 h 409303"/>
                <a:gd name="connsiteX5" fmla="*/ 0 w 4101737"/>
                <a:gd name="connsiteY5" fmla="*/ 409303 h 409303"/>
                <a:gd name="connsiteX6" fmla="*/ 0 w 4101737"/>
                <a:gd name="connsiteY6" fmla="*/ 182880 h 409303"/>
                <a:gd name="connsiteX7" fmla="*/ 2412274 w 4101737"/>
                <a:gd name="connsiteY7" fmla="*/ 191589 h 409303"/>
                <a:gd name="connsiteX8" fmla="*/ 2386149 w 4101737"/>
                <a:gd name="connsiteY8" fmla="*/ 0 h 409303"/>
                <a:gd name="connsiteX0" fmla="*/ 2386149 w 4101737"/>
                <a:gd name="connsiteY0" fmla="*/ 0 h 409303"/>
                <a:gd name="connsiteX1" fmla="*/ 4093029 w 4101737"/>
                <a:gd name="connsiteY1" fmla="*/ 0 h 409303"/>
                <a:gd name="connsiteX2" fmla="*/ 4101737 w 4101737"/>
                <a:gd name="connsiteY2" fmla="*/ 174172 h 409303"/>
                <a:gd name="connsiteX3" fmla="*/ 3309257 w 4101737"/>
                <a:gd name="connsiteY3" fmla="*/ 174172 h 409303"/>
                <a:gd name="connsiteX4" fmla="*/ 3326674 w 4101737"/>
                <a:gd name="connsiteY4" fmla="*/ 400595 h 409303"/>
                <a:gd name="connsiteX5" fmla="*/ 0 w 4101737"/>
                <a:gd name="connsiteY5" fmla="*/ 409303 h 409303"/>
                <a:gd name="connsiteX6" fmla="*/ 0 w 4101737"/>
                <a:gd name="connsiteY6" fmla="*/ 182880 h 409303"/>
                <a:gd name="connsiteX7" fmla="*/ 1889759 w 4101737"/>
                <a:gd name="connsiteY7" fmla="*/ 182881 h 409303"/>
                <a:gd name="connsiteX8" fmla="*/ 2386149 w 4101737"/>
                <a:gd name="connsiteY8" fmla="*/ 0 h 409303"/>
                <a:gd name="connsiteX0" fmla="*/ 1915886 w 4101737"/>
                <a:gd name="connsiteY0" fmla="*/ 26126 h 409303"/>
                <a:gd name="connsiteX1" fmla="*/ 4093029 w 4101737"/>
                <a:gd name="connsiteY1" fmla="*/ 0 h 409303"/>
                <a:gd name="connsiteX2" fmla="*/ 4101737 w 4101737"/>
                <a:gd name="connsiteY2" fmla="*/ 174172 h 409303"/>
                <a:gd name="connsiteX3" fmla="*/ 3309257 w 4101737"/>
                <a:gd name="connsiteY3" fmla="*/ 174172 h 409303"/>
                <a:gd name="connsiteX4" fmla="*/ 3326674 w 4101737"/>
                <a:gd name="connsiteY4" fmla="*/ 400595 h 409303"/>
                <a:gd name="connsiteX5" fmla="*/ 0 w 4101737"/>
                <a:gd name="connsiteY5" fmla="*/ 409303 h 409303"/>
                <a:gd name="connsiteX6" fmla="*/ 0 w 4101737"/>
                <a:gd name="connsiteY6" fmla="*/ 182880 h 409303"/>
                <a:gd name="connsiteX7" fmla="*/ 1889759 w 4101737"/>
                <a:gd name="connsiteY7" fmla="*/ 182881 h 409303"/>
                <a:gd name="connsiteX8" fmla="*/ 1915886 w 4101737"/>
                <a:gd name="connsiteY8" fmla="*/ 26126 h 409303"/>
                <a:gd name="connsiteX0" fmla="*/ 1915886 w 4093029"/>
                <a:gd name="connsiteY0" fmla="*/ 26126 h 409303"/>
                <a:gd name="connsiteX1" fmla="*/ 4093029 w 4093029"/>
                <a:gd name="connsiteY1" fmla="*/ 0 h 409303"/>
                <a:gd name="connsiteX2" fmla="*/ 3953691 w 4093029"/>
                <a:gd name="connsiteY2" fmla="*/ 209006 h 409303"/>
                <a:gd name="connsiteX3" fmla="*/ 3309257 w 4093029"/>
                <a:gd name="connsiteY3" fmla="*/ 174172 h 409303"/>
                <a:gd name="connsiteX4" fmla="*/ 3326674 w 4093029"/>
                <a:gd name="connsiteY4" fmla="*/ 400595 h 409303"/>
                <a:gd name="connsiteX5" fmla="*/ 0 w 4093029"/>
                <a:gd name="connsiteY5" fmla="*/ 409303 h 409303"/>
                <a:gd name="connsiteX6" fmla="*/ 0 w 4093029"/>
                <a:gd name="connsiteY6" fmla="*/ 182880 h 409303"/>
                <a:gd name="connsiteX7" fmla="*/ 1889759 w 4093029"/>
                <a:gd name="connsiteY7" fmla="*/ 182881 h 409303"/>
                <a:gd name="connsiteX8" fmla="*/ 1915886 w 4093029"/>
                <a:gd name="connsiteY8" fmla="*/ 26126 h 409303"/>
                <a:gd name="connsiteX0" fmla="*/ 1915886 w 3953691"/>
                <a:gd name="connsiteY0" fmla="*/ 17417 h 400594"/>
                <a:gd name="connsiteX1" fmla="*/ 3927566 w 3953691"/>
                <a:gd name="connsiteY1" fmla="*/ 0 h 400594"/>
                <a:gd name="connsiteX2" fmla="*/ 3953691 w 3953691"/>
                <a:gd name="connsiteY2" fmla="*/ 200297 h 400594"/>
                <a:gd name="connsiteX3" fmla="*/ 3309257 w 3953691"/>
                <a:gd name="connsiteY3" fmla="*/ 165463 h 400594"/>
                <a:gd name="connsiteX4" fmla="*/ 3326674 w 3953691"/>
                <a:gd name="connsiteY4" fmla="*/ 391886 h 400594"/>
                <a:gd name="connsiteX5" fmla="*/ 0 w 3953691"/>
                <a:gd name="connsiteY5" fmla="*/ 400594 h 400594"/>
                <a:gd name="connsiteX6" fmla="*/ 0 w 3953691"/>
                <a:gd name="connsiteY6" fmla="*/ 174171 h 400594"/>
                <a:gd name="connsiteX7" fmla="*/ 1889759 w 3953691"/>
                <a:gd name="connsiteY7" fmla="*/ 174172 h 400594"/>
                <a:gd name="connsiteX8" fmla="*/ 1915886 w 3953691"/>
                <a:gd name="connsiteY8" fmla="*/ 17417 h 400594"/>
                <a:gd name="connsiteX0" fmla="*/ 1915886 w 4005942"/>
                <a:gd name="connsiteY0" fmla="*/ 17417 h 400594"/>
                <a:gd name="connsiteX1" fmla="*/ 3927566 w 4005942"/>
                <a:gd name="connsiteY1" fmla="*/ 0 h 400594"/>
                <a:gd name="connsiteX2" fmla="*/ 4005942 w 4005942"/>
                <a:gd name="connsiteY2" fmla="*/ 182880 h 400594"/>
                <a:gd name="connsiteX3" fmla="*/ 3309257 w 4005942"/>
                <a:gd name="connsiteY3" fmla="*/ 165463 h 400594"/>
                <a:gd name="connsiteX4" fmla="*/ 3326674 w 4005942"/>
                <a:gd name="connsiteY4" fmla="*/ 391886 h 400594"/>
                <a:gd name="connsiteX5" fmla="*/ 0 w 4005942"/>
                <a:gd name="connsiteY5" fmla="*/ 400594 h 400594"/>
                <a:gd name="connsiteX6" fmla="*/ 0 w 4005942"/>
                <a:gd name="connsiteY6" fmla="*/ 174171 h 400594"/>
                <a:gd name="connsiteX7" fmla="*/ 1889759 w 4005942"/>
                <a:gd name="connsiteY7" fmla="*/ 174172 h 400594"/>
                <a:gd name="connsiteX8" fmla="*/ 1915886 w 4005942"/>
                <a:gd name="connsiteY8" fmla="*/ 17417 h 400594"/>
                <a:gd name="connsiteX0" fmla="*/ 1915886 w 4005942"/>
                <a:gd name="connsiteY0" fmla="*/ 17417 h 400594"/>
                <a:gd name="connsiteX1" fmla="*/ 3927566 w 4005942"/>
                <a:gd name="connsiteY1" fmla="*/ 0 h 400594"/>
                <a:gd name="connsiteX2" fmla="*/ 4005942 w 4005942"/>
                <a:gd name="connsiteY2" fmla="*/ 182880 h 400594"/>
                <a:gd name="connsiteX3" fmla="*/ 3675017 w 4005942"/>
                <a:gd name="connsiteY3" fmla="*/ 182880 h 400594"/>
                <a:gd name="connsiteX4" fmla="*/ 3326674 w 4005942"/>
                <a:gd name="connsiteY4" fmla="*/ 391886 h 400594"/>
                <a:gd name="connsiteX5" fmla="*/ 0 w 4005942"/>
                <a:gd name="connsiteY5" fmla="*/ 400594 h 400594"/>
                <a:gd name="connsiteX6" fmla="*/ 0 w 4005942"/>
                <a:gd name="connsiteY6" fmla="*/ 174171 h 400594"/>
                <a:gd name="connsiteX7" fmla="*/ 1889759 w 4005942"/>
                <a:gd name="connsiteY7" fmla="*/ 174172 h 400594"/>
                <a:gd name="connsiteX8" fmla="*/ 1915886 w 4005942"/>
                <a:gd name="connsiteY8" fmla="*/ 17417 h 400594"/>
                <a:gd name="connsiteX0" fmla="*/ 1915886 w 4005942"/>
                <a:gd name="connsiteY0" fmla="*/ 17417 h 400594"/>
                <a:gd name="connsiteX1" fmla="*/ 3927566 w 4005942"/>
                <a:gd name="connsiteY1" fmla="*/ 0 h 400594"/>
                <a:gd name="connsiteX2" fmla="*/ 4005942 w 4005942"/>
                <a:gd name="connsiteY2" fmla="*/ 182880 h 400594"/>
                <a:gd name="connsiteX3" fmla="*/ 3675017 w 4005942"/>
                <a:gd name="connsiteY3" fmla="*/ 182880 h 400594"/>
                <a:gd name="connsiteX4" fmla="*/ 3675016 w 4005942"/>
                <a:gd name="connsiteY4" fmla="*/ 400594 h 400594"/>
                <a:gd name="connsiteX5" fmla="*/ 0 w 4005942"/>
                <a:gd name="connsiteY5" fmla="*/ 400594 h 400594"/>
                <a:gd name="connsiteX6" fmla="*/ 0 w 4005942"/>
                <a:gd name="connsiteY6" fmla="*/ 174171 h 400594"/>
                <a:gd name="connsiteX7" fmla="*/ 1889759 w 4005942"/>
                <a:gd name="connsiteY7" fmla="*/ 174172 h 400594"/>
                <a:gd name="connsiteX8" fmla="*/ 1915886 w 4005942"/>
                <a:gd name="connsiteY8" fmla="*/ 17417 h 400594"/>
                <a:gd name="connsiteX0" fmla="*/ 1915886 w 4005942"/>
                <a:gd name="connsiteY0" fmla="*/ 8708 h 391885"/>
                <a:gd name="connsiteX1" fmla="*/ 3988526 w 4005942"/>
                <a:gd name="connsiteY1" fmla="*/ 0 h 391885"/>
                <a:gd name="connsiteX2" fmla="*/ 4005942 w 4005942"/>
                <a:gd name="connsiteY2" fmla="*/ 174171 h 391885"/>
                <a:gd name="connsiteX3" fmla="*/ 3675017 w 4005942"/>
                <a:gd name="connsiteY3" fmla="*/ 174171 h 391885"/>
                <a:gd name="connsiteX4" fmla="*/ 3675016 w 4005942"/>
                <a:gd name="connsiteY4" fmla="*/ 391885 h 391885"/>
                <a:gd name="connsiteX5" fmla="*/ 0 w 4005942"/>
                <a:gd name="connsiteY5" fmla="*/ 391885 h 391885"/>
                <a:gd name="connsiteX6" fmla="*/ 0 w 4005942"/>
                <a:gd name="connsiteY6" fmla="*/ 165462 h 391885"/>
                <a:gd name="connsiteX7" fmla="*/ 1889759 w 4005942"/>
                <a:gd name="connsiteY7" fmla="*/ 165463 h 391885"/>
                <a:gd name="connsiteX8" fmla="*/ 1915886 w 4005942"/>
                <a:gd name="connsiteY8" fmla="*/ 8708 h 391885"/>
                <a:gd name="connsiteX0" fmla="*/ 1915886 w 3988526"/>
                <a:gd name="connsiteY0" fmla="*/ 8708 h 391885"/>
                <a:gd name="connsiteX1" fmla="*/ 3988526 w 3988526"/>
                <a:gd name="connsiteY1" fmla="*/ 0 h 391885"/>
                <a:gd name="connsiteX2" fmla="*/ 3953691 w 3988526"/>
                <a:gd name="connsiteY2" fmla="*/ 174171 h 391885"/>
                <a:gd name="connsiteX3" fmla="*/ 3675017 w 3988526"/>
                <a:gd name="connsiteY3" fmla="*/ 174171 h 391885"/>
                <a:gd name="connsiteX4" fmla="*/ 3675016 w 3988526"/>
                <a:gd name="connsiteY4" fmla="*/ 391885 h 391885"/>
                <a:gd name="connsiteX5" fmla="*/ 0 w 3988526"/>
                <a:gd name="connsiteY5" fmla="*/ 391885 h 391885"/>
                <a:gd name="connsiteX6" fmla="*/ 0 w 3988526"/>
                <a:gd name="connsiteY6" fmla="*/ 165462 h 391885"/>
                <a:gd name="connsiteX7" fmla="*/ 1889759 w 3988526"/>
                <a:gd name="connsiteY7" fmla="*/ 165463 h 391885"/>
                <a:gd name="connsiteX8" fmla="*/ 1915886 w 3988526"/>
                <a:gd name="connsiteY8" fmla="*/ 8708 h 391885"/>
                <a:gd name="connsiteX0" fmla="*/ 1915886 w 3988526"/>
                <a:gd name="connsiteY0" fmla="*/ 8708 h 391885"/>
                <a:gd name="connsiteX1" fmla="*/ 3988526 w 3988526"/>
                <a:gd name="connsiteY1" fmla="*/ 0 h 391885"/>
                <a:gd name="connsiteX2" fmla="*/ 3953691 w 3988526"/>
                <a:gd name="connsiteY2" fmla="*/ 174171 h 391885"/>
                <a:gd name="connsiteX3" fmla="*/ 3683726 w 3988526"/>
                <a:gd name="connsiteY3" fmla="*/ 200297 h 391885"/>
                <a:gd name="connsiteX4" fmla="*/ 3675016 w 3988526"/>
                <a:gd name="connsiteY4" fmla="*/ 391885 h 391885"/>
                <a:gd name="connsiteX5" fmla="*/ 0 w 3988526"/>
                <a:gd name="connsiteY5" fmla="*/ 391885 h 391885"/>
                <a:gd name="connsiteX6" fmla="*/ 0 w 3988526"/>
                <a:gd name="connsiteY6" fmla="*/ 165462 h 391885"/>
                <a:gd name="connsiteX7" fmla="*/ 1889759 w 3988526"/>
                <a:gd name="connsiteY7" fmla="*/ 165463 h 391885"/>
                <a:gd name="connsiteX8" fmla="*/ 1915886 w 3988526"/>
                <a:gd name="connsiteY8" fmla="*/ 8708 h 391885"/>
                <a:gd name="connsiteX0" fmla="*/ 1915886 w 4014651"/>
                <a:gd name="connsiteY0" fmla="*/ 8708 h 391885"/>
                <a:gd name="connsiteX1" fmla="*/ 3988526 w 4014651"/>
                <a:gd name="connsiteY1" fmla="*/ 0 h 391885"/>
                <a:gd name="connsiteX2" fmla="*/ 4014651 w 4014651"/>
                <a:gd name="connsiteY2" fmla="*/ 235131 h 391885"/>
                <a:gd name="connsiteX3" fmla="*/ 3683726 w 4014651"/>
                <a:gd name="connsiteY3" fmla="*/ 200297 h 391885"/>
                <a:gd name="connsiteX4" fmla="*/ 3675016 w 4014651"/>
                <a:gd name="connsiteY4" fmla="*/ 391885 h 391885"/>
                <a:gd name="connsiteX5" fmla="*/ 0 w 4014651"/>
                <a:gd name="connsiteY5" fmla="*/ 391885 h 391885"/>
                <a:gd name="connsiteX6" fmla="*/ 0 w 4014651"/>
                <a:gd name="connsiteY6" fmla="*/ 165462 h 391885"/>
                <a:gd name="connsiteX7" fmla="*/ 1889759 w 4014651"/>
                <a:gd name="connsiteY7" fmla="*/ 165463 h 391885"/>
                <a:gd name="connsiteX8" fmla="*/ 1915886 w 4014651"/>
                <a:gd name="connsiteY8" fmla="*/ 8708 h 391885"/>
                <a:gd name="connsiteX0" fmla="*/ 1915886 w 4005942"/>
                <a:gd name="connsiteY0" fmla="*/ 8708 h 391885"/>
                <a:gd name="connsiteX1" fmla="*/ 3988526 w 4005942"/>
                <a:gd name="connsiteY1" fmla="*/ 0 h 391885"/>
                <a:gd name="connsiteX2" fmla="*/ 4005942 w 4005942"/>
                <a:gd name="connsiteY2" fmla="*/ 200297 h 391885"/>
                <a:gd name="connsiteX3" fmla="*/ 3683726 w 4005942"/>
                <a:gd name="connsiteY3" fmla="*/ 200297 h 391885"/>
                <a:gd name="connsiteX4" fmla="*/ 3675016 w 4005942"/>
                <a:gd name="connsiteY4" fmla="*/ 391885 h 391885"/>
                <a:gd name="connsiteX5" fmla="*/ 0 w 4005942"/>
                <a:gd name="connsiteY5" fmla="*/ 391885 h 391885"/>
                <a:gd name="connsiteX6" fmla="*/ 0 w 4005942"/>
                <a:gd name="connsiteY6" fmla="*/ 165462 h 391885"/>
                <a:gd name="connsiteX7" fmla="*/ 1889759 w 4005942"/>
                <a:gd name="connsiteY7" fmla="*/ 165463 h 391885"/>
                <a:gd name="connsiteX8" fmla="*/ 1915886 w 4005942"/>
                <a:gd name="connsiteY8" fmla="*/ 8708 h 39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5942" h="391885">
                  <a:moveTo>
                    <a:pt x="1915886" y="8708"/>
                  </a:moveTo>
                  <a:lnTo>
                    <a:pt x="3988526" y="0"/>
                  </a:lnTo>
                  <a:lnTo>
                    <a:pt x="4005942" y="200297"/>
                  </a:lnTo>
                  <a:lnTo>
                    <a:pt x="3683726" y="200297"/>
                  </a:lnTo>
                  <a:cubicBezTo>
                    <a:pt x="3683726" y="272868"/>
                    <a:pt x="3675016" y="319314"/>
                    <a:pt x="3675016" y="391885"/>
                  </a:cubicBezTo>
                  <a:lnTo>
                    <a:pt x="0" y="391885"/>
                  </a:lnTo>
                  <a:lnTo>
                    <a:pt x="0" y="165462"/>
                  </a:lnTo>
                  <a:lnTo>
                    <a:pt x="1889759" y="165463"/>
                  </a:lnTo>
                  <a:lnTo>
                    <a:pt x="1915886" y="8708"/>
                  </a:lnTo>
                  <a:close/>
                </a:path>
              </a:pathLst>
            </a:cu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02CED-16C6-473D-9513-4588E6DE7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8" t="81064" r="16153" b="656"/>
          <a:stretch/>
        </p:blipFill>
        <p:spPr>
          <a:xfrm>
            <a:off x="765188" y="1630782"/>
            <a:ext cx="5578869" cy="2433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79A949-3C14-4B12-8FC5-C406F3129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49" t="50163" r="13294" b="31139"/>
          <a:stretch/>
        </p:blipFill>
        <p:spPr>
          <a:xfrm>
            <a:off x="0" y="1166088"/>
            <a:ext cx="9102903" cy="3680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84EA888-A395-46D6-9547-3DDCC1C743B3}"/>
              </a:ext>
            </a:extLst>
          </p:cNvPr>
          <p:cNvSpPr/>
          <p:nvPr/>
        </p:nvSpPr>
        <p:spPr>
          <a:xfrm>
            <a:off x="765188" y="3003436"/>
            <a:ext cx="4481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Aft>
                <a:spcPts val="1200"/>
              </a:spcAft>
            </a:pPr>
            <a: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  <a:t>See Ronald Garcia-Ruiz plenary talk</a:t>
            </a:r>
            <a:b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</a:br>
            <a: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  <a:t>this morning</a:t>
            </a:r>
          </a:p>
        </p:txBody>
      </p:sp>
    </p:spTree>
    <p:extLst>
      <p:ext uri="{BB962C8B-B14F-4D97-AF65-F5344CB8AC3E}">
        <p14:creationId xmlns:p14="http://schemas.microsoft.com/office/powerpoint/2010/main" val="147937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F4332-08DB-492D-8A3A-BF2CFD3B5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205"/>
          <a:stretch/>
        </p:blipFill>
        <p:spPr>
          <a:xfrm>
            <a:off x="1688568" y="805706"/>
            <a:ext cx="8527186" cy="65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FD3082-26BC-47E0-8471-AE0865C4D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6" b="32647"/>
          <a:stretch/>
        </p:blipFill>
        <p:spPr>
          <a:xfrm>
            <a:off x="133221" y="3069469"/>
            <a:ext cx="5243067" cy="2635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C46F0-E41F-4773-AE9F-2F06724AE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76" y="2553318"/>
            <a:ext cx="2757812" cy="4819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E1602-E6FE-45A2-BAAF-16BED1FBE8CA}"/>
              </a:ext>
            </a:extLst>
          </p:cNvPr>
          <p:cNvSpPr/>
          <p:nvPr/>
        </p:nvSpPr>
        <p:spPr>
          <a:xfrm>
            <a:off x="5468077" y="3454535"/>
            <a:ext cx="681151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D2DB9"/>
                </a:solidFill>
                <a:sym typeface="Symbol" panose="05050102010706020507" pitchFamily="18" charset="2"/>
              </a:rPr>
              <a:t> First No-Core Shell Model calculations of </a:t>
            </a:r>
            <a:br>
              <a:rPr lang="en-US" sz="2000" dirty="0">
                <a:solidFill>
                  <a:srgbClr val="2D2DB9"/>
                </a:solidFill>
                <a:sym typeface="Symbol" panose="05050102010706020507" pitchFamily="18" charset="2"/>
              </a:rPr>
            </a:br>
            <a:r>
              <a:rPr lang="en-US" sz="2000" dirty="0">
                <a:solidFill>
                  <a:srgbClr val="2D2DB9"/>
                </a:solidFill>
                <a:sym typeface="Symbol" panose="05050102010706020507" pitchFamily="18" charset="2"/>
              </a:rPr>
              <a:t>anapole moments and </a:t>
            </a:r>
            <a:r>
              <a:rPr lang="en-US" sz="2000" i="1" dirty="0" err="1">
                <a:solidFill>
                  <a:srgbClr val="2D2DB9"/>
                </a:solidFill>
                <a:sym typeface="Symbol" panose="05050102010706020507" pitchFamily="18" charset="2"/>
              </a:rPr>
              <a:t>V</a:t>
            </a:r>
            <a:r>
              <a:rPr lang="en-US" sz="2000" baseline="-25000" dirty="0" err="1">
                <a:solidFill>
                  <a:srgbClr val="2D2DB9"/>
                </a:solidFill>
                <a:sym typeface="Symbol" panose="05050102010706020507" pitchFamily="18" charset="2"/>
              </a:rPr>
              <a:t>e</a:t>
            </a:r>
            <a:r>
              <a:rPr lang="en-US" sz="2000" i="1" dirty="0" err="1">
                <a:solidFill>
                  <a:srgbClr val="2D2DB9"/>
                </a:solidFill>
                <a:sym typeface="Symbol" panose="05050102010706020507" pitchFamily="18" charset="2"/>
              </a:rPr>
              <a:t>A</a:t>
            </a:r>
            <a:r>
              <a:rPr lang="en-US" sz="2000" baseline="-25000" dirty="0" err="1">
                <a:solidFill>
                  <a:srgbClr val="2D2DB9"/>
                </a:solidFill>
                <a:sym typeface="Symbol" panose="05050102010706020507" pitchFamily="18" charset="2"/>
              </a:rPr>
              <a:t>N</a:t>
            </a:r>
            <a:r>
              <a:rPr lang="en-US" sz="2000" dirty="0">
                <a:solidFill>
                  <a:srgbClr val="2D2DB9"/>
                </a:solidFill>
                <a:sym typeface="Symbol" panose="05050102010706020507" pitchFamily="18" charset="2"/>
              </a:rPr>
              <a:t> effects</a:t>
            </a:r>
          </a:p>
          <a:p>
            <a:pPr marL="0" lvl="1"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D2DB9"/>
                </a:solidFill>
                <a:sym typeface="Symbol" panose="05050102010706020507" pitchFamily="18" charset="2"/>
              </a:rPr>
              <a:t> Significant differences from single-particle SM estimates</a:t>
            </a:r>
          </a:p>
          <a:p>
            <a:pPr marL="0" lvl="1"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D2DB9"/>
                </a:solidFill>
                <a:sym typeface="Symbol" panose="05050102010706020507" pitchFamily="18" charset="2"/>
              </a:rPr>
              <a:t> Magnetic moment as benchmark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D4A69-C4EF-4E59-80EE-FBF6B16BF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6" t="55177" r="11464" b="32328"/>
          <a:stretch/>
        </p:blipFill>
        <p:spPr>
          <a:xfrm>
            <a:off x="285903" y="1376166"/>
            <a:ext cx="11620193" cy="3960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84AB82-4AAD-499C-8051-84E42A4BE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845"/>
          <a:stretch/>
        </p:blipFill>
        <p:spPr>
          <a:xfrm>
            <a:off x="748725" y="1793630"/>
            <a:ext cx="11085342" cy="5623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B45407-9D5F-4147-AA63-5AA9DB067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82" y="5704649"/>
            <a:ext cx="6811514" cy="1099295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6FCF559D-A83C-4305-8993-F2E24E50507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15750"/>
            <a:ext cx="12192000" cy="57935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3600" b="1" dirty="0">
                <a:solidFill>
                  <a:srgbClr val="2D2DB9"/>
                </a:solidFill>
                <a:latin typeface="+mn-lt"/>
              </a:rPr>
              <a:t>First glimmers: reliable HPV</a:t>
            </a:r>
            <a:r>
              <a:rPr lang="en-US" sz="3600" b="1" dirty="0">
                <a:solidFill>
                  <a:srgbClr val="2D2DB9"/>
                </a:solidFill>
                <a:latin typeface="+mn-lt"/>
                <a:sym typeface="Wingdings" panose="05000000000000000000" pitchFamily="2" charset="2"/>
              </a:rPr>
              <a:t>NSD-PV calculations in nuclei?</a:t>
            </a:r>
            <a:endParaRPr lang="en-US" sz="3600" b="1" dirty="0">
              <a:solidFill>
                <a:srgbClr val="2D2DB9"/>
              </a:solidFill>
              <a:latin typeface="+mn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B0E349-C5D1-400E-93BE-8911188ADAE9}"/>
              </a:ext>
            </a:extLst>
          </p:cNvPr>
          <p:cNvSpPr/>
          <p:nvPr/>
        </p:nvSpPr>
        <p:spPr>
          <a:xfrm>
            <a:off x="133221" y="4572000"/>
            <a:ext cx="452406" cy="246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2AFF66-5305-42D6-A110-9F6ECC778557}"/>
              </a:ext>
            </a:extLst>
          </p:cNvPr>
          <p:cNvSpPr/>
          <p:nvPr/>
        </p:nvSpPr>
        <p:spPr>
          <a:xfrm>
            <a:off x="133221" y="5244937"/>
            <a:ext cx="452406" cy="246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70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 descr="DaveSignature 004"/>
          <p:cNvPicPr>
            <a:picLocks noChangeAspect="1" noChangeArrowheads="1"/>
          </p:cNvPicPr>
          <p:nvPr/>
        </p:nvPicPr>
        <p:blipFill>
          <a:blip r:embed="rId3" cstate="print"/>
          <a:srcRect l="25875" t="33333" r="18750" b="16667"/>
          <a:stretch>
            <a:fillRect/>
          </a:stretch>
        </p:blipFill>
        <p:spPr bwMode="auto">
          <a:xfrm>
            <a:off x="4572262" y="1691060"/>
            <a:ext cx="2200363" cy="148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527554" y="3697934"/>
            <a:ext cx="18971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D2DB9"/>
                </a:solidFill>
                <a:cs typeface="Times New Roman" pitchFamily="18" charset="0"/>
              </a:rPr>
              <a:t>Sidney Cahn</a:t>
            </a:r>
          </a:p>
          <a:p>
            <a:pPr algn="ctr"/>
            <a:r>
              <a:rPr lang="en-US" sz="2000" dirty="0">
                <a:solidFill>
                  <a:srgbClr val="2D2DB9"/>
                </a:solidFill>
                <a:cs typeface="Times New Roman" pitchFamily="18" charset="0"/>
              </a:rPr>
              <a:t>(Yale)</a:t>
            </a:r>
          </a:p>
        </p:txBody>
      </p:sp>
      <p:pic>
        <p:nvPicPr>
          <p:cNvPr id="76802" name="Picture 2" descr="Sid Cahn"/>
          <p:cNvPicPr>
            <a:picLocks noChangeAspect="1" noChangeArrowheads="1"/>
          </p:cNvPicPr>
          <p:nvPr/>
        </p:nvPicPr>
        <p:blipFill rotWithShape="1">
          <a:blip r:embed="rId4" cstate="print"/>
          <a:srcRect l="9846" r="27500"/>
          <a:stretch/>
        </p:blipFill>
        <p:spPr bwMode="auto">
          <a:xfrm>
            <a:off x="1909640" y="4045876"/>
            <a:ext cx="2349689" cy="2817291"/>
          </a:xfrm>
          <a:prstGeom prst="rect">
            <a:avLst/>
          </a:prstGeom>
          <a:noFill/>
        </p:spPr>
      </p:pic>
      <p:pic>
        <p:nvPicPr>
          <p:cNvPr id="76804" name="Picture 4" descr="Jeff Amm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31223" y="1621757"/>
            <a:ext cx="1417549" cy="1540815"/>
          </a:xfrm>
          <a:prstGeom prst="rect">
            <a:avLst/>
          </a:prstGeom>
          <a:noFill/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4531755" y="942873"/>
            <a:ext cx="22408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cs typeface="Times New Roman" pitchFamily="18" charset="0"/>
              </a:defRPr>
            </a:lvl1pPr>
          </a:lstStyle>
          <a:p>
            <a:r>
              <a:rPr lang="en-US" dirty="0">
                <a:solidFill>
                  <a:srgbClr val="2D2DB9"/>
                </a:solidFill>
              </a:rPr>
              <a:t>David Rahmlow, </a:t>
            </a:r>
          </a:p>
          <a:p>
            <a:r>
              <a:rPr lang="en-US" dirty="0">
                <a:solidFill>
                  <a:srgbClr val="2D2DB9"/>
                </a:solidFill>
              </a:rPr>
              <a:t>Dennis Murphree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130953" y="1214860"/>
            <a:ext cx="243194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cs typeface="Times New Roman" pitchFamily="18" charset="0"/>
              </a:defRPr>
            </a:lvl1pPr>
          </a:lstStyle>
          <a:p>
            <a:r>
              <a:rPr lang="en-US" dirty="0">
                <a:solidFill>
                  <a:srgbClr val="2D2DB9"/>
                </a:solidFill>
              </a:rPr>
              <a:t>Jeffrey Ammon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59241" y="1171438"/>
            <a:ext cx="18971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D2DB9"/>
                </a:solidFill>
                <a:cs typeface="Times New Roman" pitchFamily="18" charset="0"/>
              </a:rPr>
              <a:t>Emine Altuntas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524000" y="22226"/>
            <a:ext cx="9144000" cy="5214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ZOMBIES Past &amp; </a:t>
            </a:r>
            <a:r>
              <a:rPr lang="en-US" sz="3000" b="1" dirty="0">
                <a:solidFill>
                  <a:srgbClr val="008000"/>
                </a:solidFill>
                <a:latin typeface="+mn-lt"/>
                <a:cs typeface="Times New Roman" pitchFamily="18" charset="0"/>
              </a:rPr>
              <a:t>Present </a:t>
            </a:r>
          </a:p>
        </p:txBody>
      </p:sp>
      <p:pic>
        <p:nvPicPr>
          <p:cNvPr id="22" name="Picture 21" descr="Emine rotated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25760" y="1567424"/>
            <a:ext cx="1382879" cy="16594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1FA910-35D5-4A1F-9C94-2A1A79D74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3925" y="1549032"/>
            <a:ext cx="1152439" cy="1728659"/>
          </a:xfrm>
          <a:prstGeom prst="rect">
            <a:avLst/>
          </a:prstGeom>
        </p:spPr>
      </p:pic>
      <p:pic>
        <p:nvPicPr>
          <p:cNvPr id="3" name="Picture 2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D55F41DE-34E8-4CDC-8BEC-0011AEAE6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59" y="4624145"/>
            <a:ext cx="1547297" cy="1547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6C4C5-5987-4B94-8644-C85BD89F4D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307" t="-1" r="21164" b="34975"/>
          <a:stretch/>
        </p:blipFill>
        <p:spPr>
          <a:xfrm>
            <a:off x="7070874" y="1805309"/>
            <a:ext cx="1425473" cy="1375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75D1D3-9F9D-4A6D-B716-97A66DCE5C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3979" y="1738237"/>
            <a:ext cx="1477103" cy="1477103"/>
          </a:xfrm>
          <a:prstGeom prst="rect">
            <a:avLst/>
          </a:prstGeom>
        </p:spPr>
      </p:pic>
      <p:sp>
        <p:nvSpPr>
          <p:cNvPr id="23" name="Text Box 5">
            <a:extLst>
              <a:ext uri="{FF2B5EF4-FFF2-40B4-BE49-F238E27FC236}">
                <a16:creationId xmlns:a16="http://schemas.microsoft.com/office/drawing/2014/main" id="{FB1B4090-8740-485E-A84E-3B063CC34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577" y="1089024"/>
            <a:ext cx="18971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D2DB9"/>
                </a:solidFill>
                <a:cs typeface="Times New Roman" pitchFamily="18" charset="0"/>
              </a:rPr>
              <a:t>Dr. Yulia </a:t>
            </a:r>
            <a:r>
              <a:rPr lang="en-US" sz="2000" dirty="0" err="1">
                <a:solidFill>
                  <a:srgbClr val="2D2DB9"/>
                </a:solidFill>
                <a:cs typeface="Times New Roman" pitchFamily="18" charset="0"/>
              </a:rPr>
              <a:t>Gurevich</a:t>
            </a:r>
            <a:endParaRPr lang="en-US" sz="2000" dirty="0">
              <a:solidFill>
                <a:srgbClr val="2D2DB9"/>
              </a:solidFill>
              <a:cs typeface="Times New Roman" pitchFamily="18" charset="0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75ACC44D-B695-41C2-81E6-D07415E1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5167" y="1060972"/>
            <a:ext cx="16947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D2DB9"/>
                </a:solidFill>
                <a:cs typeface="Times New Roman" pitchFamily="18" charset="0"/>
              </a:rPr>
              <a:t>Dr. Emil </a:t>
            </a:r>
            <a:r>
              <a:rPr lang="en-US" sz="2000" dirty="0" err="1">
                <a:solidFill>
                  <a:srgbClr val="2D2DB9"/>
                </a:solidFill>
                <a:cs typeface="Times New Roman" pitchFamily="18" charset="0"/>
              </a:rPr>
              <a:t>Kirilov</a:t>
            </a:r>
            <a:endParaRPr lang="en-US" sz="2000" dirty="0">
              <a:solidFill>
                <a:srgbClr val="2D2DB9"/>
              </a:solidFill>
              <a:cs typeface="Times New Roman" pitchFamily="18" charset="0"/>
            </a:endParaRPr>
          </a:p>
        </p:txBody>
      </p:sp>
      <p:sp>
        <p:nvSpPr>
          <p:cNvPr id="25" name="Text Box 5">
            <a:extLst>
              <a:ext uri="{FF2B5EF4-FFF2-40B4-BE49-F238E27FC236}">
                <a16:creationId xmlns:a16="http://schemas.microsoft.com/office/drawing/2014/main" id="{4770CE74-FE65-4710-9DED-DCD263F5F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1591" y="1007392"/>
            <a:ext cx="18971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D2DB9"/>
                </a:solidFill>
                <a:cs typeface="Times New Roman" pitchFamily="18" charset="0"/>
              </a:rPr>
              <a:t>Dr. Max </a:t>
            </a:r>
            <a:br>
              <a:rPr lang="en-US" sz="2000" dirty="0">
                <a:solidFill>
                  <a:srgbClr val="2D2DB9"/>
                </a:solidFill>
                <a:cs typeface="Times New Roman" pitchFamily="18" charset="0"/>
              </a:rPr>
            </a:br>
            <a:r>
              <a:rPr lang="en-US" sz="2000" dirty="0">
                <a:solidFill>
                  <a:srgbClr val="2D2DB9"/>
                </a:solidFill>
                <a:cs typeface="Times New Roman" pitchFamily="18" charset="0"/>
              </a:rPr>
              <a:t>Beyer</a:t>
            </a:r>
          </a:p>
        </p:txBody>
      </p:sp>
      <p:sp>
        <p:nvSpPr>
          <p:cNvPr id="26" name="Text Box 5">
            <a:extLst>
              <a:ext uri="{FF2B5EF4-FFF2-40B4-BE49-F238E27FC236}">
                <a16:creationId xmlns:a16="http://schemas.microsoft.com/office/drawing/2014/main" id="{36A82730-1887-403E-8E0C-4E6536F4C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4415" y="3981691"/>
            <a:ext cx="26404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8000"/>
                </a:solidFill>
                <a:cs typeface="Times New Roman" pitchFamily="18" charset="0"/>
              </a:rPr>
              <a:t>Dr. Mangesh Bhattarai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5E220-2208-4518-B0D1-76AA592A4A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6739" y="4759893"/>
            <a:ext cx="1389259" cy="1389259"/>
          </a:xfrm>
          <a:prstGeom prst="rect">
            <a:avLst/>
          </a:prstGeom>
        </p:spPr>
      </p:pic>
      <p:sp>
        <p:nvSpPr>
          <p:cNvPr id="27" name="Text Box 5">
            <a:extLst>
              <a:ext uri="{FF2B5EF4-FFF2-40B4-BE49-F238E27FC236}">
                <a16:creationId xmlns:a16="http://schemas.microsoft.com/office/drawing/2014/main" id="{8B046456-ACB3-4974-A1C8-09B34EB65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8944" y="4384498"/>
            <a:ext cx="23514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8000"/>
                </a:solidFill>
                <a:cs typeface="Times New Roman" pitchFamily="18" charset="0"/>
              </a:rPr>
              <a:t>Tanvi Deshmukh</a:t>
            </a: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28897A5F-D38C-49FB-AD0B-24C0A30E7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5085" y="3687660"/>
            <a:ext cx="18971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8000"/>
                </a:solidFill>
                <a:cs typeface="Times New Roman" pitchFamily="18" charset="0"/>
              </a:rPr>
              <a:t>Sidney Cahn</a:t>
            </a:r>
          </a:p>
          <a:p>
            <a:pPr algn="ctr"/>
            <a:r>
              <a:rPr lang="en-US" sz="2000" dirty="0">
                <a:solidFill>
                  <a:srgbClr val="008000"/>
                </a:solidFill>
                <a:cs typeface="Times New Roman" pitchFamily="18" charset="0"/>
              </a:rPr>
              <a:t>(Yale)</a:t>
            </a:r>
          </a:p>
        </p:txBody>
      </p:sp>
    </p:spTree>
    <p:extLst>
      <p:ext uri="{BB962C8B-B14F-4D97-AF65-F5344CB8AC3E}">
        <p14:creationId xmlns:p14="http://schemas.microsoft.com/office/powerpoint/2010/main" val="3703123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655519" y="18245"/>
            <a:ext cx="8808672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ZOMBIES: Summary &amp; Outlook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975" y="667663"/>
            <a:ext cx="11894049" cy="3373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180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</a:t>
            </a:r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New era in NSD-PV: 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anapole + </a:t>
            </a:r>
            <a:r>
              <a:rPr lang="en-US" sz="2200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V</a:t>
            </a:r>
            <a:r>
              <a:rPr lang="en-US" sz="22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e</a:t>
            </a:r>
            <a:r>
              <a:rPr lang="en-US" sz="2200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A</a:t>
            </a:r>
            <a:r>
              <a:rPr lang="en-US" sz="22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measurements beginning</a:t>
            </a:r>
          </a:p>
          <a:p>
            <a:pPr algn="ctr">
              <a:lnSpc>
                <a:spcPct val="110000"/>
              </a:lnSpc>
              <a:spcAft>
                <a:spcPts val="180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--Sensitivity &amp; accuracy of molecular systems likely to </a:t>
            </a:r>
            <a:b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</a:br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enable measurements on many nuclei, including lighter isotopes, with &lt;10% uncertainty</a:t>
            </a:r>
          </a:p>
          <a:p>
            <a:pPr algn="ctr">
              <a:lnSpc>
                <a:spcPct val="110000"/>
              </a:lnSpc>
              <a:spcAft>
                <a:spcPts val="180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--Complementary to other hadronic PV experiments &amp; </a:t>
            </a:r>
            <a:r>
              <a:rPr lang="en-US" sz="2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SoLID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/PVDIS @ </a:t>
            </a:r>
            <a:r>
              <a:rPr lang="en-US" sz="2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JLab</a:t>
            </a: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Symbol" panose="05050102010706020507" pitchFamily="18" charset="2"/>
            </a:endParaRPr>
          </a:p>
          <a:p>
            <a:pPr algn="ctr">
              <a:lnSpc>
                <a:spcPct val="110000"/>
              </a:lnSpc>
              <a:spcAft>
                <a:spcPts val="180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--NSD-PV poised to open new window to</a:t>
            </a:r>
            <a:b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</a:b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unified understanding of hadronic PV &amp; </a:t>
            </a:r>
            <a:r>
              <a:rPr lang="en-US" sz="2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semileptonic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neutral-current PV,</a:t>
            </a:r>
            <a:b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</a:b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in strongly-interacting environment, across wide range of scales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F6C95-5605-42BA-8B3F-9952BD30D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967" y="4117467"/>
            <a:ext cx="5709370" cy="27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84508B-4D5D-4A4A-8501-B5E4E282A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831" y="5197162"/>
            <a:ext cx="1327860" cy="1327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4DC7CD-2C02-4CC7-9B2E-2A9C14054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90" y="5048655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59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DD4F-2F13-44B2-8F2E-FD45B6E9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38038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31D9C-D029-4F43-9385-5691CDCB159F}"/>
              </a:ext>
            </a:extLst>
          </p:cNvPr>
          <p:cNvSpPr txBox="1"/>
          <p:nvPr/>
        </p:nvSpPr>
        <p:spPr>
          <a:xfrm>
            <a:off x="1312461" y="468404"/>
            <a:ext cx="9946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66D"/>
              </a:buClr>
              <a:buSzPts val="4400"/>
              <a:buFont typeface="Calibri"/>
              <a:buNone/>
            </a:pPr>
            <a:r>
              <a:rPr lang="en-US" sz="4000" b="1" dirty="0">
                <a:solidFill>
                  <a:srgbClr val="00366D"/>
                </a:solidFill>
                <a:latin typeface="Calibri"/>
                <a:ea typeface="Calibri"/>
                <a:cs typeface="Calibri"/>
                <a:sym typeface="Calibri"/>
              </a:rPr>
              <a:t>ZOMBIES Re-assembly Underway at Argonne!</a:t>
            </a:r>
          </a:p>
        </p:txBody>
      </p:sp>
      <p:pic>
        <p:nvPicPr>
          <p:cNvPr id="3" name="Picture 2" descr="A picture containing text, indoor, ceiling, warehouse&#10;&#10;Description automatically generated">
            <a:extLst>
              <a:ext uri="{FF2B5EF4-FFF2-40B4-BE49-F238E27FC236}">
                <a16:creationId xmlns:a16="http://schemas.microsoft.com/office/drawing/2014/main" id="{2ADEA7B5-F718-4E68-BC6F-7010FF2A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0" y="1824397"/>
            <a:ext cx="5175317" cy="3881487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2B25BD7-D856-4552-97D2-DB18BA2A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401" y="1824397"/>
            <a:ext cx="5175316" cy="38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97221" y="4239781"/>
          <a:ext cx="4957442" cy="901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3" name="Equation" r:id="rId4" imgW="1815840" imgH="330120" progId="Equation.DSMT4">
                  <p:embed/>
                </p:oleObj>
              </mc:Choice>
              <mc:Fallback>
                <p:oleObj name="Equation" r:id="rId4" imgW="1815840" imgH="3301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7221" y="4239781"/>
                        <a:ext cx="4957442" cy="901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371352" y="5567157"/>
            <a:ext cx="1370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NSD-PV parameters:</a:t>
            </a:r>
          </a:p>
          <a:p>
            <a:pPr algn="ctr"/>
            <a:r>
              <a:rPr lang="en-US" sz="1600" dirty="0"/>
              <a:t>same at all crossings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65704" y="5629821"/>
            <a:ext cx="30082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Angular factor:</a:t>
            </a:r>
          </a:p>
          <a:p>
            <a:endParaRPr lang="en-US" sz="600" dirty="0"/>
          </a:p>
          <a:p>
            <a:pPr marL="285750" indent="-285750">
              <a:buFontTx/>
              <a:buChar char="-"/>
            </a:pPr>
            <a:r>
              <a:rPr lang="en-US" sz="1600" dirty="0"/>
              <a:t>Different for each crossing (sign &amp; magnitude)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Analytically calculable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74594" y="5799099"/>
            <a:ext cx="247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Molecular </a:t>
            </a:r>
            <a:r>
              <a:rPr lang="en-US" sz="1600" dirty="0" err="1"/>
              <a:t>wavefunctions</a:t>
            </a:r>
            <a:r>
              <a:rPr lang="en-US" sz="1600" dirty="0"/>
              <a:t>:</a:t>
            </a:r>
          </a:p>
          <a:p>
            <a:pPr algn="ctr"/>
            <a:r>
              <a:rPr lang="en-US" sz="1600" dirty="0"/>
              <a:t>same at all crossings,</a:t>
            </a:r>
          </a:p>
          <a:p>
            <a:pPr algn="ctr"/>
            <a:r>
              <a:rPr lang="en-US" sz="1600" b="1" dirty="0">
                <a:solidFill>
                  <a:srgbClr val="008000"/>
                </a:solidFill>
              </a:rPr>
              <a:t>accurately computed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67365" y="4876934"/>
            <a:ext cx="1776106" cy="91965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4597221" y="4333462"/>
            <a:ext cx="443806" cy="608366"/>
          </a:xfrm>
          <a:prstGeom prst="ellipse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042163" y="4479014"/>
            <a:ext cx="1473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Measured quantity,</a:t>
            </a:r>
          </a:p>
          <a:p>
            <a:pPr algn="ctr"/>
            <a:r>
              <a:rPr lang="en-US" sz="1600" dirty="0"/>
              <a:t>different for </a:t>
            </a:r>
          </a:p>
          <a:p>
            <a:r>
              <a:rPr lang="en-US" sz="1600" dirty="0"/>
              <a:t>each crossing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3411281" y="4711262"/>
            <a:ext cx="1114280" cy="20736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102581" y="5022349"/>
            <a:ext cx="270746" cy="56834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83782" y="5017623"/>
            <a:ext cx="269889" cy="57306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/>
        </p:nvGraphicFramePr>
        <p:xfrm>
          <a:off x="1743245" y="3200091"/>
          <a:ext cx="1516785" cy="466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4" name="Equation" r:id="rId6" imgW="825480" imgH="253800" progId="Equation.3">
                  <p:embed/>
                </p:oleObj>
              </mc:Choice>
              <mc:Fallback>
                <p:oleObj name="Equation" r:id="rId6" imgW="825480" imgH="25380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245" y="3200091"/>
                        <a:ext cx="1516785" cy="4661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8269217" y="724690"/>
            <a:ext cx="234498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aseline="-250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endParaRPr lang="en-US" sz="22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200" dirty="0"/>
              <a:t>: electron spin</a:t>
            </a:r>
          </a:p>
          <a:p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dirty="0"/>
              <a:t>:  nuclear spin</a:t>
            </a:r>
          </a:p>
          <a:p>
            <a:r>
              <a:rPr lang="en-US" sz="22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200" dirty="0"/>
              <a:t>: rotation</a:t>
            </a:r>
          </a:p>
          <a:p>
            <a:r>
              <a:rPr lang="en-US" sz="2200" dirty="0"/>
              <a:t>n: molecular axis</a:t>
            </a:r>
          </a:p>
        </p:txBody>
      </p:sp>
      <p:pic>
        <p:nvPicPr>
          <p:cNvPr id="53" name="Picture 52" descr="BaF138LevelCrossing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4" y="565308"/>
            <a:ext cx="6409996" cy="3568735"/>
          </a:xfrm>
          <a:prstGeom prst="rect">
            <a:avLst/>
          </a:prstGeom>
        </p:spPr>
      </p:pic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1996"/>
            <a:ext cx="9144000" cy="463442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3000" b="1" dirty="0">
                <a:solidFill>
                  <a:srgbClr val="00366D"/>
                </a:solidFill>
                <a:latin typeface="+mn-lt"/>
                <a:cs typeface="Times New Roman" pitchFamily="18" charset="0"/>
              </a:rPr>
              <a:t>Different level crossings to suppress systematics </a:t>
            </a:r>
          </a:p>
        </p:txBody>
      </p:sp>
      <p:sp>
        <p:nvSpPr>
          <p:cNvPr id="6" name="Oval 5"/>
          <p:cNvSpPr/>
          <p:nvPr/>
        </p:nvSpPr>
        <p:spPr>
          <a:xfrm>
            <a:off x="3150063" y="2362926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638800" y="2136977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84E7052F-EC49-44F3-9B97-5E892555D2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2582" y="2964191"/>
          <a:ext cx="2447568" cy="549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5" name="Equation" r:id="rId9" imgW="1244520" imgH="279360" progId="Equation.DSMT4">
                  <p:embed/>
                </p:oleObj>
              </mc:Choice>
              <mc:Fallback>
                <p:oleObj name="Equation" r:id="rId9" imgW="1244520" imgH="27936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84E7052F-EC49-44F3-9B97-5E892555D2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92582" y="2964191"/>
                        <a:ext cx="2447568" cy="549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958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524000" y="18245"/>
            <a:ext cx="10193518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rgbClr val="00366D"/>
                </a:solidFill>
                <a:latin typeface="+mn-lt"/>
                <a:cs typeface="Times New Roman" pitchFamily="18" charset="0"/>
              </a:rPr>
              <a:t>Ongoing or proposed anapole-sensitive experiments with atoms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86680" y="1657974"/>
            <a:ext cx="90598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Mainz:  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171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Yb, 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173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Yb atoms (similar to JILA Cs experiment)</a:t>
            </a:r>
          </a:p>
          <a:p>
            <a:pPr marL="0" lvl="1"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FrPNC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@ TRIUMF:  </a:t>
            </a:r>
            <a:r>
              <a:rPr lang="en-US" sz="2400" baseline="30000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xxx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Fr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atoms (laser cooled &amp; trapped)</a:t>
            </a:r>
          </a:p>
          <a:p>
            <a:pPr marL="0" lvl="1"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Mainz:  new ideas using NMR signals for light nuclei….?</a:t>
            </a:r>
          </a:p>
          <a:p>
            <a:pPr marL="0" lvl="1"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Mainz + ANL: use CeNTREX apparatus in different mode (AC </a:t>
            </a:r>
            <a:r>
              <a:rPr lang="en-US" sz="2400" dirty="0">
                <a:latin typeface="Euclid Math One" panose="05050601010101010101" pitchFamily="18" charset="2"/>
                <a:cs typeface="Calibri" panose="020F0502020204030204" pitchFamily="34" charset="0"/>
                <a:sym typeface="Symbol" panose="05050102010706020507" pitchFamily="18" charset="2"/>
              </a:rPr>
              <a:t>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-field)…?</a:t>
            </a:r>
          </a:p>
        </p:txBody>
      </p:sp>
    </p:spTree>
    <p:extLst>
      <p:ext uri="{BB962C8B-B14F-4D97-AF65-F5344CB8AC3E}">
        <p14:creationId xmlns:p14="http://schemas.microsoft.com/office/powerpoint/2010/main" val="2041213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1535114" y="1092201"/>
            <a:ext cx="3316293" cy="4864102"/>
            <a:chOff x="7" y="688"/>
            <a:chExt cx="2089" cy="3064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304" y="887"/>
              <a:ext cx="1131" cy="1745"/>
              <a:chOff x="1142" y="1196"/>
              <a:chExt cx="1140" cy="2040"/>
            </a:xfrm>
          </p:grpSpPr>
          <p:grpSp>
            <p:nvGrpSpPr>
              <p:cNvPr id="5" name="Group 4"/>
              <p:cNvGrpSpPr>
                <a:grpSpLocks noChangeAspect="1"/>
              </p:cNvGrpSpPr>
              <p:nvPr/>
            </p:nvGrpSpPr>
            <p:grpSpPr bwMode="auto">
              <a:xfrm>
                <a:off x="1142" y="1196"/>
                <a:ext cx="1140" cy="580"/>
                <a:chOff x="733" y="787"/>
                <a:chExt cx="1999" cy="1018"/>
              </a:xfrm>
            </p:grpSpPr>
            <p:sp>
              <p:nvSpPr>
                <p:cNvPr id="5181" name="Line 5"/>
                <p:cNvSpPr>
                  <a:spLocks noChangeAspect="1" noChangeShapeType="1"/>
                </p:cNvSpPr>
                <p:nvPr/>
              </p:nvSpPr>
              <p:spPr bwMode="auto">
                <a:xfrm>
                  <a:off x="733" y="79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182" name="Line 6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724" y="78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6" name="Group 7"/>
              <p:cNvGrpSpPr>
                <a:grpSpLocks noChangeAspect="1"/>
              </p:cNvGrpSpPr>
              <p:nvPr/>
            </p:nvGrpSpPr>
            <p:grpSpPr bwMode="auto">
              <a:xfrm flipV="1">
                <a:off x="1142" y="2656"/>
                <a:ext cx="1140" cy="580"/>
                <a:chOff x="733" y="787"/>
                <a:chExt cx="1999" cy="1018"/>
              </a:xfrm>
            </p:grpSpPr>
            <p:sp>
              <p:nvSpPr>
                <p:cNvPr id="5179" name="Line 8"/>
                <p:cNvSpPr>
                  <a:spLocks noChangeAspect="1" noChangeShapeType="1"/>
                </p:cNvSpPr>
                <p:nvPr/>
              </p:nvSpPr>
              <p:spPr bwMode="auto">
                <a:xfrm>
                  <a:off x="733" y="79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180" name="Line 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724" y="78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178" name="Line 10"/>
              <p:cNvSpPr>
                <a:spLocks noChangeShapeType="1"/>
              </p:cNvSpPr>
              <p:nvPr/>
            </p:nvSpPr>
            <p:spPr bwMode="auto">
              <a:xfrm>
                <a:off x="1718" y="1791"/>
                <a:ext cx="0" cy="864"/>
              </a:xfrm>
              <a:prstGeom prst="line">
                <a:avLst/>
              </a:prstGeom>
              <a:noFill/>
              <a:ln w="38100">
                <a:pattFill prst="pct50">
                  <a:fgClr>
                    <a:schemeClr val="tx1"/>
                  </a:fgClr>
                  <a:bgClr>
                    <a:srgbClr val="FFFFFF"/>
                  </a:bgClr>
                </a:patt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5169" name="Text Box 11"/>
            <p:cNvSpPr txBox="1">
              <a:spLocks noChangeArrowheads="1"/>
            </p:cNvSpPr>
            <p:nvPr/>
          </p:nvSpPr>
          <p:spPr bwMode="auto">
            <a:xfrm>
              <a:off x="561" y="2318"/>
              <a:ext cx="703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400" baseline="-2500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sz="2400">
                  <a:latin typeface="Times New Roman" pitchFamily="18" charset="0"/>
                  <a:cs typeface="Times New Roman" pitchFamily="18" charset="0"/>
                </a:rPr>
                <a:t>+A</a:t>
              </a:r>
              <a:r>
                <a:rPr lang="en-US" sz="2400" baseline="-2500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400">
                <a:latin typeface="Times New Roman" pitchFamily="18" charset="0"/>
                <a:cs typeface="Times New Roman" pitchFamily="18" charset="0"/>
              </a:endParaRPr>
            </a:p>
            <a:p>
              <a:pPr algn="l">
                <a:spcAft>
                  <a:spcPct val="25000"/>
                </a:spcAft>
              </a:pPr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70" name="Text Box 12"/>
            <p:cNvSpPr txBox="1">
              <a:spLocks noChangeArrowheads="1"/>
            </p:cNvSpPr>
            <p:nvPr/>
          </p:nvSpPr>
          <p:spPr bwMode="auto">
            <a:xfrm>
              <a:off x="531" y="930"/>
              <a:ext cx="600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400" baseline="-2500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>
                  <a:latin typeface="Times New Roman" pitchFamily="18" charset="0"/>
                  <a:cs typeface="Times New Roman" pitchFamily="18" charset="0"/>
                </a:rPr>
                <a:t>+A</a:t>
              </a:r>
              <a:r>
                <a:rPr lang="en-US" sz="2400" baseline="-25000">
                  <a:latin typeface="Times New Roman" pitchFamily="18" charset="0"/>
                  <a:cs typeface="Times New Roman" pitchFamily="18" charset="0"/>
                </a:rPr>
                <a:t>e</a:t>
              </a:r>
              <a:endParaRPr lang="en-US" sz="2400">
                <a:latin typeface="Times New Roman" pitchFamily="18" charset="0"/>
                <a:cs typeface="Times New Roman" pitchFamily="18" charset="0"/>
              </a:endParaRPr>
            </a:p>
            <a:p>
              <a:pPr algn="l">
                <a:spcAft>
                  <a:spcPct val="25000"/>
                </a:spcAft>
              </a:pPr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71" name="Text Box 13"/>
            <p:cNvSpPr txBox="1">
              <a:spLocks noChangeArrowheads="1"/>
            </p:cNvSpPr>
            <p:nvPr/>
          </p:nvSpPr>
          <p:spPr bwMode="auto">
            <a:xfrm>
              <a:off x="433" y="1627"/>
              <a:ext cx="29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2400" baseline="3000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72" name="Text Box 14"/>
            <p:cNvSpPr txBox="1">
              <a:spLocks noChangeArrowheads="1"/>
            </p:cNvSpPr>
            <p:nvPr/>
          </p:nvSpPr>
          <p:spPr bwMode="auto">
            <a:xfrm>
              <a:off x="144" y="2567"/>
              <a:ext cx="21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>
                  <a:latin typeface="Times New Roman" pitchFamily="18" charset="0"/>
                  <a:cs typeface="Times New Roman" pitchFamily="18" charset="0"/>
                </a:rPr>
                <a:t>N </a:t>
              </a:r>
            </a:p>
          </p:txBody>
        </p:sp>
        <p:sp>
          <p:nvSpPr>
            <p:cNvPr id="5173" name="Text Box 15"/>
            <p:cNvSpPr txBox="1">
              <a:spLocks noChangeArrowheads="1"/>
            </p:cNvSpPr>
            <p:nvPr/>
          </p:nvSpPr>
          <p:spPr bwMode="auto">
            <a:xfrm>
              <a:off x="132" y="688"/>
              <a:ext cx="20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  <p:sp>
          <p:nvSpPr>
            <p:cNvPr id="5174" name="AutoShape 18"/>
            <p:cNvSpPr>
              <a:spLocks noChangeArrowheads="1"/>
            </p:cNvSpPr>
            <p:nvPr/>
          </p:nvSpPr>
          <p:spPr bwMode="auto">
            <a:xfrm rot="671468" flipH="1">
              <a:off x="725" y="883"/>
              <a:ext cx="276" cy="184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75" name="Text Box 19"/>
            <p:cNvSpPr txBox="1">
              <a:spLocks noChangeArrowheads="1"/>
            </p:cNvSpPr>
            <p:nvPr/>
          </p:nvSpPr>
          <p:spPr bwMode="auto">
            <a:xfrm>
              <a:off x="7" y="2899"/>
              <a:ext cx="2089" cy="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Coherent coupling</a:t>
              </a:r>
              <a:b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 all nuclei = </a:t>
              </a:r>
            </a:p>
            <a:p>
              <a:pPr algn="ctr"/>
              <a:r>
                <a:rPr lang="en-US" sz="22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“weak charge”</a:t>
              </a:r>
            </a:p>
            <a:p>
              <a:pPr algn="ctr"/>
              <a:r>
                <a:rPr lang="en-US" sz="2200" i="1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</a:t>
              </a:r>
              <a:r>
                <a:rPr lang="en-US" sz="2200" baseline="-250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22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= -</a:t>
              </a:r>
              <a:r>
                <a:rPr lang="en-US" sz="2200" i="1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</a:t>
              </a:r>
              <a:r>
                <a:rPr lang="en-US" sz="22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+(1-4sin</a:t>
              </a:r>
              <a:r>
                <a:rPr lang="en-US" sz="2200" baseline="300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  <a:r>
                <a:rPr lang="en-US" sz="2200" dirty="0">
                  <a:solidFill>
                    <a:srgbClr val="2D2DB9"/>
                  </a:solidFill>
                  <a:latin typeface="Symbol" panose="05050102010706020507" pitchFamily="18" charset="2"/>
                  <a:ea typeface="Verdana" panose="020B0604030504040204" pitchFamily="34" charset="0"/>
                  <a:cs typeface="Verdana" panose="020B0604030504040204" pitchFamily="34" charset="0"/>
                </a:rPr>
                <a:t>q</a:t>
              </a:r>
              <a:r>
                <a:rPr lang="en-US" sz="2200" baseline="-250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22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)</a:t>
              </a:r>
              <a:r>
                <a:rPr lang="en-US" sz="2200" i="1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Z</a:t>
              </a:r>
            </a:p>
          </p:txBody>
        </p:sp>
      </p:grp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1735138" y="1087439"/>
            <a:ext cx="2068512" cy="3511551"/>
            <a:chOff x="133" y="685"/>
            <a:chExt cx="1303" cy="2212"/>
          </a:xfrm>
        </p:grpSpPr>
        <p:grpSp>
          <p:nvGrpSpPr>
            <p:cNvPr id="9" name="Group 52"/>
            <p:cNvGrpSpPr>
              <a:grpSpLocks/>
            </p:cNvGrpSpPr>
            <p:nvPr/>
          </p:nvGrpSpPr>
          <p:grpSpPr bwMode="auto">
            <a:xfrm>
              <a:off x="305" y="884"/>
              <a:ext cx="1131" cy="1745"/>
              <a:chOff x="1142" y="1196"/>
              <a:chExt cx="1140" cy="2040"/>
            </a:xfrm>
          </p:grpSpPr>
          <p:grpSp>
            <p:nvGrpSpPr>
              <p:cNvPr id="10" name="Group 53"/>
              <p:cNvGrpSpPr>
                <a:grpSpLocks noChangeAspect="1"/>
              </p:cNvGrpSpPr>
              <p:nvPr/>
            </p:nvGrpSpPr>
            <p:grpSpPr bwMode="auto">
              <a:xfrm>
                <a:off x="1142" y="1196"/>
                <a:ext cx="1140" cy="580"/>
                <a:chOff x="733" y="787"/>
                <a:chExt cx="1999" cy="1018"/>
              </a:xfrm>
            </p:grpSpPr>
            <p:sp>
              <p:nvSpPr>
                <p:cNvPr id="5163" name="Line 54"/>
                <p:cNvSpPr>
                  <a:spLocks noChangeAspect="1" noChangeShapeType="1"/>
                </p:cNvSpPr>
                <p:nvPr/>
              </p:nvSpPr>
              <p:spPr bwMode="auto">
                <a:xfrm>
                  <a:off x="733" y="79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164" name="Line 55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724" y="78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1" name="Group 56"/>
              <p:cNvGrpSpPr>
                <a:grpSpLocks noChangeAspect="1"/>
              </p:cNvGrpSpPr>
              <p:nvPr/>
            </p:nvGrpSpPr>
            <p:grpSpPr bwMode="auto">
              <a:xfrm flipV="1">
                <a:off x="1142" y="2656"/>
                <a:ext cx="1140" cy="580"/>
                <a:chOff x="733" y="787"/>
                <a:chExt cx="1999" cy="1018"/>
              </a:xfrm>
            </p:grpSpPr>
            <p:sp>
              <p:nvSpPr>
                <p:cNvPr id="5161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733" y="79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162" name="Line 5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724" y="78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160" name="Line 59"/>
              <p:cNvSpPr>
                <a:spLocks noChangeShapeType="1"/>
              </p:cNvSpPr>
              <p:nvPr/>
            </p:nvSpPr>
            <p:spPr bwMode="auto">
              <a:xfrm>
                <a:off x="1718" y="1791"/>
                <a:ext cx="0" cy="864"/>
              </a:xfrm>
              <a:prstGeom prst="line">
                <a:avLst/>
              </a:prstGeom>
              <a:noFill/>
              <a:ln w="38100">
                <a:pattFill prst="pct50">
                  <a:fgClr>
                    <a:schemeClr val="tx1"/>
                  </a:fgClr>
                  <a:bgClr>
                    <a:srgbClr val="FFFFFF"/>
                  </a:bgClr>
                </a:patt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5153" name="Text Box 60"/>
            <p:cNvSpPr txBox="1">
              <a:spLocks noChangeArrowheads="1"/>
            </p:cNvSpPr>
            <p:nvPr/>
          </p:nvSpPr>
          <p:spPr bwMode="auto">
            <a:xfrm>
              <a:off x="562" y="2315"/>
              <a:ext cx="703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400" baseline="-2500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sz="2400">
                  <a:latin typeface="Times New Roman" pitchFamily="18" charset="0"/>
                  <a:cs typeface="Times New Roman" pitchFamily="18" charset="0"/>
                </a:rPr>
                <a:t>+A</a:t>
              </a:r>
              <a:r>
                <a:rPr lang="en-US" sz="2400" baseline="-2500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400">
                <a:latin typeface="Times New Roman" pitchFamily="18" charset="0"/>
                <a:cs typeface="Times New Roman" pitchFamily="18" charset="0"/>
              </a:endParaRPr>
            </a:p>
            <a:p>
              <a:pPr algn="l">
                <a:spcAft>
                  <a:spcPct val="25000"/>
                </a:spcAft>
              </a:pPr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54" name="Text Box 61"/>
            <p:cNvSpPr txBox="1">
              <a:spLocks noChangeArrowheads="1"/>
            </p:cNvSpPr>
            <p:nvPr/>
          </p:nvSpPr>
          <p:spPr bwMode="auto">
            <a:xfrm>
              <a:off x="532" y="927"/>
              <a:ext cx="600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400" baseline="-25000" dirty="0" err="1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+A</a:t>
              </a:r>
              <a:r>
                <a:rPr lang="en-US" sz="2400" baseline="-25000" dirty="0" err="1">
                  <a:latin typeface="Times New Roman" pitchFamily="18" charset="0"/>
                  <a:cs typeface="Times New Roman" pitchFamily="18" charset="0"/>
                </a:rPr>
                <a:t>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  <a:p>
              <a:pPr algn="l">
                <a:spcAft>
                  <a:spcPct val="25000"/>
                </a:spcAft>
              </a:pP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55" name="Text Box 62"/>
            <p:cNvSpPr txBox="1">
              <a:spLocks noChangeArrowheads="1"/>
            </p:cNvSpPr>
            <p:nvPr/>
          </p:nvSpPr>
          <p:spPr bwMode="auto">
            <a:xfrm>
              <a:off x="434" y="1624"/>
              <a:ext cx="29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2400" baseline="30000" dirty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56" name="Text Box 63"/>
            <p:cNvSpPr txBox="1">
              <a:spLocks noChangeArrowheads="1"/>
            </p:cNvSpPr>
            <p:nvPr/>
          </p:nvSpPr>
          <p:spPr bwMode="auto">
            <a:xfrm>
              <a:off x="145" y="2564"/>
              <a:ext cx="21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>
                  <a:latin typeface="Times New Roman" pitchFamily="18" charset="0"/>
                  <a:cs typeface="Times New Roman" pitchFamily="18" charset="0"/>
                </a:rPr>
                <a:t>N </a:t>
              </a:r>
            </a:p>
          </p:txBody>
        </p:sp>
        <p:sp>
          <p:nvSpPr>
            <p:cNvPr id="5157" name="Text Box 64"/>
            <p:cNvSpPr txBox="1">
              <a:spLocks noChangeArrowheads="1"/>
            </p:cNvSpPr>
            <p:nvPr/>
          </p:nvSpPr>
          <p:spPr bwMode="auto">
            <a:xfrm>
              <a:off x="133" y="685"/>
              <a:ext cx="20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</p:grp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>
          <a:xfrm>
            <a:off x="857839" y="22226"/>
            <a:ext cx="10887959" cy="52147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600" b="1" dirty="0">
                <a:solidFill>
                  <a:srgbClr val="00366D"/>
                </a:solidFill>
                <a:latin typeface="+mn-lt"/>
              </a:rPr>
              <a:t>Mechanisms for atomic/molecular parity violation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13476" y="3749458"/>
            <a:ext cx="556418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lang="en-US" sz="240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measured to 0.4% </a:t>
            </a: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[C.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Wieman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group, 1997] </a:t>
            </a:r>
          </a:p>
          <a:p>
            <a:pPr algn="ctr"/>
            <a:b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interpreted at 0.3% level </a:t>
            </a: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[A.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Derevianko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2010, </a:t>
            </a:r>
            <a:b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V.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Flambaum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2012, …]</a:t>
            </a:r>
          </a:p>
          <a:p>
            <a:pPr algn="ctr"/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ctr">
              <a:buFont typeface="Symbol" panose="05050102010706020507" pitchFamily="18" charset="2"/>
              <a:buChar char="Þ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Running of sin</a:t>
            </a:r>
            <a:r>
              <a:rPr lang="en-US" sz="24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2</a:t>
            </a:r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</a:t>
            </a:r>
            <a:r>
              <a:rPr lang="en-US" sz="2400" i="1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w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 &amp;</a:t>
            </a:r>
            <a:endParaRPr lang="en-US" sz="2400" i="1" baseline="-25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Symbol" panose="05050102010706020507" pitchFamily="18" charset="2"/>
            </a:endParaRPr>
          </a:p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   Limits on </a:t>
            </a:r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Z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’ bosons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5943600" y="1087438"/>
            <a:ext cx="4114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 err="1">
                <a:cs typeface="Times New Roman" pitchFamily="18" charset="0"/>
              </a:rPr>
              <a:t>A</a:t>
            </a:r>
            <a:r>
              <a:rPr lang="en-US" sz="2800" baseline="-30000" dirty="0" err="1">
                <a:cs typeface="Times New Roman" pitchFamily="18" charset="0"/>
              </a:rPr>
              <a:t>e</a:t>
            </a:r>
            <a:r>
              <a:rPr lang="en-US" sz="2800" dirty="0" err="1">
                <a:cs typeface="Times New Roman" pitchFamily="18" charset="0"/>
              </a:rPr>
              <a:t>V</a:t>
            </a:r>
            <a:r>
              <a:rPr lang="en-US" sz="2800" baseline="-30000" dirty="0" err="1">
                <a:cs typeface="Times New Roman" pitchFamily="18" charset="0"/>
              </a:rPr>
              <a:t>N</a:t>
            </a:r>
            <a:r>
              <a:rPr lang="en-US" sz="2800" dirty="0">
                <a:cs typeface="Times New Roman" pitchFamily="18" charset="0"/>
              </a:rPr>
              <a:t> interaction </a:t>
            </a:r>
            <a:r>
              <a:rPr lang="en-US" sz="2800" dirty="0">
                <a:cs typeface="Times New Roman" pitchFamily="18" charset="0"/>
                <a:sym typeface="Wingdings" panose="05000000000000000000" pitchFamily="2" charset="2"/>
              </a:rPr>
              <a:t> </a:t>
            </a:r>
            <a:br>
              <a:rPr lang="en-US" sz="2800" dirty="0">
                <a:cs typeface="Times New Roman" pitchFamily="18" charset="0"/>
                <a:sym typeface="Wingdings" panose="05000000000000000000" pitchFamily="2" charset="2"/>
              </a:rPr>
            </a:br>
            <a:r>
              <a:rPr lang="en-US" sz="2800" dirty="0">
                <a:cs typeface="Times New Roman" pitchFamily="18" charset="0"/>
              </a:rPr>
              <a:t>atomic Hamiltonian</a:t>
            </a:r>
            <a:r>
              <a:rPr lang="en-US" dirty="0">
                <a:cs typeface="Times New Roman" pitchFamily="18" charset="0"/>
              </a:rPr>
              <a:t> 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5868902" y="2554610"/>
            <a:ext cx="2639897" cy="842566"/>
            <a:chOff x="4481874" y="3886198"/>
            <a:chExt cx="2639897" cy="842566"/>
          </a:xfrm>
        </p:grpSpPr>
        <p:sp>
          <p:nvSpPr>
            <p:cNvPr id="40" name="Line 29"/>
            <p:cNvSpPr>
              <a:spLocks noChangeShapeType="1"/>
            </p:cNvSpPr>
            <p:nvPr/>
          </p:nvSpPr>
          <p:spPr bwMode="auto">
            <a:xfrm flipV="1">
              <a:off x="6484610" y="3886198"/>
              <a:ext cx="373389" cy="344801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30"/>
            <p:cNvSpPr txBox="1">
              <a:spLocks noChangeArrowheads="1"/>
            </p:cNvSpPr>
            <p:nvPr/>
          </p:nvSpPr>
          <p:spPr bwMode="auto">
            <a:xfrm>
              <a:off x="4481874" y="4082433"/>
              <a:ext cx="263989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A50021"/>
                  </a:solidFill>
                </a:rPr>
                <a:t>axial vector </a:t>
              </a:r>
            </a:p>
            <a:p>
              <a:pPr algn="ctr"/>
              <a:r>
                <a:rPr lang="en-US" dirty="0">
                  <a:solidFill>
                    <a:srgbClr val="A50021"/>
                  </a:solidFill>
                </a:rPr>
                <a:t>associated with electron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596262" y="2419348"/>
            <a:ext cx="2071739" cy="1033242"/>
            <a:chOff x="7344661" y="3830985"/>
            <a:chExt cx="2071739" cy="1033242"/>
          </a:xfrm>
        </p:grpSpPr>
        <p:sp>
          <p:nvSpPr>
            <p:cNvPr id="43" name="Line 33"/>
            <p:cNvSpPr>
              <a:spLocks noChangeShapeType="1"/>
            </p:cNvSpPr>
            <p:nvPr/>
          </p:nvSpPr>
          <p:spPr bwMode="auto">
            <a:xfrm flipH="1" flipV="1">
              <a:off x="8108594" y="3830985"/>
              <a:ext cx="208476" cy="34480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34"/>
            <p:cNvSpPr txBox="1">
              <a:spLocks noChangeArrowheads="1"/>
            </p:cNvSpPr>
            <p:nvPr/>
          </p:nvSpPr>
          <p:spPr bwMode="auto">
            <a:xfrm>
              <a:off x="7344661" y="4217896"/>
              <a:ext cx="207173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8000"/>
                  </a:solidFill>
                  <a:latin typeface="Trebuchet MS" pitchFamily="34" charset="0"/>
                </a:rPr>
                <a:t>short-range</a:t>
              </a:r>
            </a:p>
            <a:p>
              <a:pPr algn="ctr"/>
              <a:r>
                <a:rPr lang="en-US" dirty="0">
                  <a:solidFill>
                    <a:srgbClr val="008000"/>
                  </a:solidFill>
                  <a:latin typeface="Trebuchet MS" pitchFamily="34" charset="0"/>
                </a:rPr>
                <a:t>Yukawa potential</a:t>
              </a:r>
            </a:p>
          </p:txBody>
        </p:sp>
      </p:grp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096001" y="1978474"/>
          <a:ext cx="3983939" cy="675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20" name="Equation" r:id="rId3" imgW="1498320" imgH="253800" progId="Equation.DSMT4">
                  <p:embed/>
                </p:oleObj>
              </mc:Choice>
              <mc:Fallback>
                <p:oleObj name="Equation" r:id="rId3" imgW="1498320" imgH="2538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1" y="1978474"/>
                        <a:ext cx="3983939" cy="675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51"/>
          <p:cNvSpPr>
            <a:spLocks noChangeArrowheads="1"/>
          </p:cNvSpPr>
          <p:nvPr/>
        </p:nvSpPr>
        <p:spPr bwMode="auto">
          <a:xfrm>
            <a:off x="3193260" y="614720"/>
            <a:ext cx="600356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Axial electron-vector nucleon interaction</a:t>
            </a:r>
          </a:p>
        </p:txBody>
      </p:sp>
    </p:spTree>
    <p:extLst>
      <p:ext uri="{BB962C8B-B14F-4D97-AF65-F5344CB8AC3E}">
        <p14:creationId xmlns:p14="http://schemas.microsoft.com/office/powerpoint/2010/main" val="171725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2487" y="30163"/>
            <a:ext cx="11510127" cy="858837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HPNC measurements including anapole moments (prior to</a:t>
            </a:r>
            <a:r>
              <a:rPr lang="en-US" sz="3000" b="1" dirty="0">
                <a:solidFill>
                  <a:srgbClr val="2D2D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2018)</a:t>
            </a:r>
            <a:b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</a:b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in 2-D slice of DDH parameters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3" cstate="print">
            <a:lum bright="-18000" contrast="50000"/>
          </a:blip>
          <a:srcRect/>
          <a:stretch>
            <a:fillRect/>
          </a:stretch>
        </p:blipFill>
        <p:spPr bwMode="auto">
          <a:xfrm>
            <a:off x="3168650" y="1063037"/>
            <a:ext cx="56769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5799139" y="3363326"/>
            <a:ext cx="153987" cy="155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9394059" y="4892629"/>
            <a:ext cx="22923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Assumes ~30% uncertainty in nuclear structure calculations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7F6B1C2-CCB6-4CFC-92B0-2A6E5B982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038" y="1171491"/>
            <a:ext cx="3060453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prior </a:t>
            </a:r>
          </a:p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anapole measurement</a:t>
            </a:r>
            <a:b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atomic PV</a:t>
            </a:r>
            <a:b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en-US" sz="2000" baseline="30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133</a:t>
            </a: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</a:t>
            </a:r>
          </a:p>
          <a:p>
            <a:pPr algn="ctr">
              <a:defRPr/>
            </a:pP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[C. </a:t>
            </a:r>
            <a:r>
              <a:rPr lang="en-US" sz="16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Wieman</a:t>
            </a: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group, </a:t>
            </a:r>
            <a:b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JILA, 1997]</a:t>
            </a:r>
            <a:b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16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Poor agreement </a:t>
            </a:r>
            <a:b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with all other data</a:t>
            </a:r>
            <a:b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(nuclear theory </a:t>
            </a:r>
            <a:b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problem…?)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7ECC39-03FE-4785-B73C-D89264BD93D3}"/>
              </a:ext>
            </a:extLst>
          </p:cNvPr>
          <p:cNvSpPr/>
          <p:nvPr/>
        </p:nvSpPr>
        <p:spPr>
          <a:xfrm>
            <a:off x="7181636" y="3342778"/>
            <a:ext cx="985869" cy="581950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6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006601" y="1408115"/>
            <a:ext cx="1795466" cy="2770188"/>
            <a:chOff x="1142" y="1196"/>
            <a:chExt cx="1140" cy="2040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1142" y="1196"/>
              <a:ext cx="1140" cy="580"/>
              <a:chOff x="733" y="787"/>
              <a:chExt cx="1999" cy="1018"/>
            </a:xfrm>
          </p:grpSpPr>
          <p:sp>
            <p:nvSpPr>
              <p:cNvPr id="5181" name="Line 5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82" name="Line 6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" name="Group 7"/>
            <p:cNvGrpSpPr>
              <a:grpSpLocks noChangeAspect="1"/>
            </p:cNvGrpSpPr>
            <p:nvPr/>
          </p:nvGrpSpPr>
          <p:grpSpPr bwMode="auto">
            <a:xfrm flipV="1">
              <a:off x="1142" y="2656"/>
              <a:ext cx="1140" cy="580"/>
              <a:chOff x="733" y="787"/>
              <a:chExt cx="1999" cy="1018"/>
            </a:xfrm>
          </p:grpSpPr>
          <p:sp>
            <p:nvSpPr>
              <p:cNvPr id="5179" name="Line 8"/>
              <p:cNvSpPr>
                <a:spLocks noChangeAspect="1" noChangeShapeType="1"/>
              </p:cNvSpPr>
              <p:nvPr/>
            </p:nvSpPr>
            <p:spPr bwMode="auto">
              <a:xfrm>
                <a:off x="733" y="79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80" name="Line 9"/>
              <p:cNvSpPr>
                <a:spLocks noChangeAspect="1" noChangeShapeType="1"/>
              </p:cNvSpPr>
              <p:nvPr/>
            </p:nvSpPr>
            <p:spPr bwMode="auto">
              <a:xfrm flipH="1">
                <a:off x="1724" y="787"/>
                <a:ext cx="1008" cy="100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5178" name="Line 10"/>
            <p:cNvSpPr>
              <a:spLocks noChangeShapeType="1"/>
            </p:cNvSpPr>
            <p:nvPr/>
          </p:nvSpPr>
          <p:spPr bwMode="auto">
            <a:xfrm>
              <a:off x="1718" y="1791"/>
              <a:ext cx="0" cy="864"/>
            </a:xfrm>
            <a:prstGeom prst="line">
              <a:avLst/>
            </a:prstGeom>
            <a:noFill/>
            <a:ln w="38100">
              <a:pattFill prst="pct5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169" name="Text Box 11"/>
          <p:cNvSpPr txBox="1">
            <a:spLocks noChangeArrowheads="1"/>
          </p:cNvSpPr>
          <p:nvPr/>
        </p:nvSpPr>
        <p:spPr bwMode="auto">
          <a:xfrm>
            <a:off x="2414590" y="3679829"/>
            <a:ext cx="111601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Aft>
                <a:spcPct val="25000"/>
              </a:spcAft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+A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  <a:p>
            <a:pPr algn="l">
              <a:spcAft>
                <a:spcPct val="25000"/>
              </a:spcAft>
            </a:pP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70" name="Text Box 12"/>
          <p:cNvSpPr txBox="1">
            <a:spLocks noChangeArrowheads="1"/>
          </p:cNvSpPr>
          <p:nvPr/>
        </p:nvSpPr>
        <p:spPr bwMode="auto">
          <a:xfrm>
            <a:off x="2366964" y="1476378"/>
            <a:ext cx="95250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Aft>
                <a:spcPct val="25000"/>
              </a:spcAft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+A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e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  <a:p>
            <a:pPr algn="l">
              <a:spcAft>
                <a:spcPct val="25000"/>
              </a:spcAft>
            </a:pP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71" name="Text Box 13"/>
          <p:cNvSpPr txBox="1">
            <a:spLocks noChangeArrowheads="1"/>
          </p:cNvSpPr>
          <p:nvPr/>
        </p:nvSpPr>
        <p:spPr bwMode="auto">
          <a:xfrm>
            <a:off x="2211390" y="2582866"/>
            <a:ext cx="4746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Aft>
                <a:spcPct val="25000"/>
              </a:spcAft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400" baseline="3000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72" name="Text Box 14"/>
          <p:cNvSpPr txBox="1">
            <a:spLocks noChangeArrowheads="1"/>
          </p:cNvSpPr>
          <p:nvPr/>
        </p:nvSpPr>
        <p:spPr bwMode="auto">
          <a:xfrm>
            <a:off x="1752601" y="4075116"/>
            <a:ext cx="33655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>
              <a:spcAft>
                <a:spcPct val="25000"/>
              </a:spcAft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N </a:t>
            </a:r>
          </a:p>
        </p:txBody>
      </p:sp>
      <p:sp>
        <p:nvSpPr>
          <p:cNvPr id="5173" name="Text Box 15"/>
          <p:cNvSpPr txBox="1">
            <a:spLocks noChangeArrowheads="1"/>
          </p:cNvSpPr>
          <p:nvPr/>
        </p:nvSpPr>
        <p:spPr bwMode="auto">
          <a:xfrm>
            <a:off x="1733550" y="1092203"/>
            <a:ext cx="320676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Aft>
                <a:spcPct val="25000"/>
              </a:spcAft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174" name="AutoShape 18"/>
          <p:cNvSpPr>
            <a:spLocks noChangeArrowheads="1"/>
          </p:cNvSpPr>
          <p:nvPr/>
        </p:nvSpPr>
        <p:spPr bwMode="auto">
          <a:xfrm rot="20689050">
            <a:off x="2687641" y="1389065"/>
            <a:ext cx="438151" cy="2924176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75" name="Text Box 19"/>
          <p:cNvSpPr txBox="1">
            <a:spLocks noChangeArrowheads="1"/>
          </p:cNvSpPr>
          <p:nvPr/>
        </p:nvSpPr>
        <p:spPr bwMode="auto">
          <a:xfrm>
            <a:off x="1524000" y="4500566"/>
            <a:ext cx="3333756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200" dirty="0">
                <a:solidFill>
                  <a:srgbClr val="008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Coupling ONLY </a:t>
            </a:r>
            <a:br>
              <a:rPr lang="en-US" sz="2200" dirty="0">
                <a:solidFill>
                  <a:srgbClr val="008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200" dirty="0">
                <a:solidFill>
                  <a:srgbClr val="008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unpaired nucleon</a:t>
            </a:r>
          </a:p>
          <a:p>
            <a:pPr algn="ctr"/>
            <a:r>
              <a:rPr lang="en-US" sz="2200" dirty="0">
                <a:solidFill>
                  <a:srgbClr val="2D2DB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coupling constant </a:t>
            </a:r>
            <a:r>
              <a:rPr lang="en-US" sz="2200" i="1" dirty="0">
                <a:solidFill>
                  <a:srgbClr val="2D2DB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2200" baseline="-25000" dirty="0">
                <a:solidFill>
                  <a:srgbClr val="2D2DB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sz="2200" i="1" baseline="-25000" dirty="0">
              <a:solidFill>
                <a:srgbClr val="2D2DB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67" name="Rectangle 51"/>
          <p:cNvSpPr>
            <a:spLocks noChangeArrowheads="1"/>
          </p:cNvSpPr>
          <p:nvPr/>
        </p:nvSpPr>
        <p:spPr bwMode="auto">
          <a:xfrm>
            <a:off x="3190879" y="464863"/>
            <a:ext cx="600677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 electron-axial nucleon interaction</a:t>
            </a:r>
          </a:p>
        </p:txBody>
      </p: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1735138" y="1087439"/>
            <a:ext cx="2068512" cy="3511551"/>
            <a:chOff x="133" y="685"/>
            <a:chExt cx="1303" cy="2212"/>
          </a:xfrm>
        </p:grpSpPr>
        <p:grpSp>
          <p:nvGrpSpPr>
            <p:cNvPr id="9" name="Group 52"/>
            <p:cNvGrpSpPr>
              <a:grpSpLocks/>
            </p:cNvGrpSpPr>
            <p:nvPr/>
          </p:nvGrpSpPr>
          <p:grpSpPr bwMode="auto">
            <a:xfrm>
              <a:off x="305" y="884"/>
              <a:ext cx="1131" cy="1745"/>
              <a:chOff x="1142" y="1196"/>
              <a:chExt cx="1140" cy="2040"/>
            </a:xfrm>
          </p:grpSpPr>
          <p:grpSp>
            <p:nvGrpSpPr>
              <p:cNvPr id="10" name="Group 53"/>
              <p:cNvGrpSpPr>
                <a:grpSpLocks noChangeAspect="1"/>
              </p:cNvGrpSpPr>
              <p:nvPr/>
            </p:nvGrpSpPr>
            <p:grpSpPr bwMode="auto">
              <a:xfrm>
                <a:off x="1142" y="1196"/>
                <a:ext cx="1140" cy="580"/>
                <a:chOff x="733" y="787"/>
                <a:chExt cx="1999" cy="1018"/>
              </a:xfrm>
            </p:grpSpPr>
            <p:sp>
              <p:nvSpPr>
                <p:cNvPr id="5163" name="Line 54"/>
                <p:cNvSpPr>
                  <a:spLocks noChangeAspect="1" noChangeShapeType="1"/>
                </p:cNvSpPr>
                <p:nvPr/>
              </p:nvSpPr>
              <p:spPr bwMode="auto">
                <a:xfrm>
                  <a:off x="733" y="79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164" name="Line 55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724" y="78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1" name="Group 56"/>
              <p:cNvGrpSpPr>
                <a:grpSpLocks noChangeAspect="1"/>
              </p:cNvGrpSpPr>
              <p:nvPr/>
            </p:nvGrpSpPr>
            <p:grpSpPr bwMode="auto">
              <a:xfrm flipV="1">
                <a:off x="1142" y="2656"/>
                <a:ext cx="1140" cy="580"/>
                <a:chOff x="733" y="787"/>
                <a:chExt cx="1999" cy="1018"/>
              </a:xfrm>
            </p:grpSpPr>
            <p:sp>
              <p:nvSpPr>
                <p:cNvPr id="5161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733" y="79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162" name="Line 5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724" y="787"/>
                  <a:ext cx="1008" cy="10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160" name="Line 59"/>
              <p:cNvSpPr>
                <a:spLocks noChangeShapeType="1"/>
              </p:cNvSpPr>
              <p:nvPr/>
            </p:nvSpPr>
            <p:spPr bwMode="auto">
              <a:xfrm>
                <a:off x="1718" y="1791"/>
                <a:ext cx="0" cy="864"/>
              </a:xfrm>
              <a:prstGeom prst="line">
                <a:avLst/>
              </a:prstGeom>
              <a:noFill/>
              <a:ln w="38100">
                <a:pattFill prst="pct50">
                  <a:fgClr>
                    <a:schemeClr val="tx1"/>
                  </a:fgClr>
                  <a:bgClr>
                    <a:srgbClr val="FFFFFF"/>
                  </a:bgClr>
                </a:patt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5153" name="Text Box 60"/>
            <p:cNvSpPr txBox="1">
              <a:spLocks noChangeArrowheads="1"/>
            </p:cNvSpPr>
            <p:nvPr/>
          </p:nvSpPr>
          <p:spPr bwMode="auto">
            <a:xfrm>
              <a:off x="562" y="2315"/>
              <a:ext cx="703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+A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  <a:p>
              <a:pPr algn="l">
                <a:spcAft>
                  <a:spcPct val="25000"/>
                </a:spcAft>
              </a:pP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54" name="Text Box 61"/>
            <p:cNvSpPr txBox="1">
              <a:spLocks noChangeArrowheads="1"/>
            </p:cNvSpPr>
            <p:nvPr/>
          </p:nvSpPr>
          <p:spPr bwMode="auto">
            <a:xfrm>
              <a:off x="532" y="927"/>
              <a:ext cx="600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400" baseline="-25000" dirty="0" err="1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+A</a:t>
              </a:r>
              <a:r>
                <a:rPr lang="en-US" sz="2400" baseline="-25000" dirty="0" err="1">
                  <a:latin typeface="Times New Roman" pitchFamily="18" charset="0"/>
                  <a:cs typeface="Times New Roman" pitchFamily="18" charset="0"/>
                </a:rPr>
                <a:t>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  <a:p>
              <a:pPr algn="l">
                <a:spcAft>
                  <a:spcPct val="25000"/>
                </a:spcAft>
              </a:pP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55" name="Text Box 62"/>
            <p:cNvSpPr txBox="1">
              <a:spLocks noChangeArrowheads="1"/>
            </p:cNvSpPr>
            <p:nvPr/>
          </p:nvSpPr>
          <p:spPr bwMode="auto">
            <a:xfrm>
              <a:off x="434" y="1624"/>
              <a:ext cx="29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2400" baseline="30000" dirty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56" name="Text Box 63"/>
            <p:cNvSpPr txBox="1">
              <a:spLocks noChangeArrowheads="1"/>
            </p:cNvSpPr>
            <p:nvPr/>
          </p:nvSpPr>
          <p:spPr bwMode="auto">
            <a:xfrm>
              <a:off x="145" y="2564"/>
              <a:ext cx="21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>
                  <a:latin typeface="Times New Roman" pitchFamily="18" charset="0"/>
                  <a:cs typeface="Times New Roman" pitchFamily="18" charset="0"/>
                </a:rPr>
                <a:t>N </a:t>
              </a:r>
            </a:p>
          </p:txBody>
        </p:sp>
        <p:sp>
          <p:nvSpPr>
            <p:cNvPr id="5157" name="Text Box 64"/>
            <p:cNvSpPr txBox="1">
              <a:spLocks noChangeArrowheads="1"/>
            </p:cNvSpPr>
            <p:nvPr/>
          </p:nvSpPr>
          <p:spPr bwMode="auto">
            <a:xfrm>
              <a:off x="133" y="685"/>
              <a:ext cx="20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Aft>
                  <a:spcPct val="25000"/>
                </a:spcAft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</p:grp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>
          <a:xfrm>
            <a:off x="414779" y="22226"/>
            <a:ext cx="10944520" cy="45125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600" b="1" dirty="0">
                <a:solidFill>
                  <a:srgbClr val="00366D"/>
                </a:solidFill>
                <a:latin typeface="+mn-lt"/>
              </a:rPr>
              <a:t>Mechanisms for atomic/molecular parity violation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542702" y="1685450"/>
          <a:ext cx="4741863" cy="774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44" name="Equation" r:id="rId3" imgW="1866600" imgH="304560" progId="Equation.DSMT4">
                  <p:embed/>
                </p:oleObj>
              </mc:Choice>
              <mc:Fallback>
                <p:oleObj name="Equation" r:id="rId3" imgW="1866600" imgH="3045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2702" y="1685450"/>
                        <a:ext cx="4741863" cy="774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21"/>
          <p:cNvSpPr>
            <a:spLocks noChangeArrowheads="1"/>
          </p:cNvSpPr>
          <p:nvPr/>
        </p:nvSpPr>
        <p:spPr bwMode="auto">
          <a:xfrm>
            <a:off x="4880407" y="1223786"/>
            <a:ext cx="57116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lang="en-US" sz="2400" baseline="-30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sz="2400" i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2400" baseline="-30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interaction 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Hamiltonian: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709846" y="2238229"/>
            <a:ext cx="4071753" cy="1559585"/>
            <a:chOff x="3487797" y="3662202"/>
            <a:chExt cx="4071753" cy="1559585"/>
          </a:xfrm>
        </p:grpSpPr>
        <p:sp>
          <p:nvSpPr>
            <p:cNvPr id="51" name="Line 29"/>
            <p:cNvSpPr>
              <a:spLocks noChangeShapeType="1"/>
            </p:cNvSpPr>
            <p:nvPr/>
          </p:nvSpPr>
          <p:spPr bwMode="auto">
            <a:xfrm flipV="1">
              <a:off x="6100033" y="3662202"/>
              <a:ext cx="559398" cy="425461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2" name="Text Box 30"/>
            <p:cNvSpPr txBox="1">
              <a:spLocks noChangeArrowheads="1"/>
            </p:cNvSpPr>
            <p:nvPr/>
          </p:nvSpPr>
          <p:spPr bwMode="auto">
            <a:xfrm>
              <a:off x="3487797" y="4021458"/>
              <a:ext cx="4071753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srgbClr val="A5002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Nuclear spin </a:t>
              </a:r>
              <a:r>
                <a:rPr lang="en-US" sz="2400" i="1" dirty="0">
                  <a:solidFill>
                    <a:srgbClr val="A5002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I</a:t>
              </a:r>
              <a:r>
                <a:rPr lang="en-US" sz="2400" dirty="0">
                  <a:solidFill>
                    <a:srgbClr val="A5002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</a:p>
            <a:p>
              <a:pPr algn="ctr">
                <a:defRPr/>
              </a:pPr>
              <a:r>
                <a:rPr lang="en-US" sz="2400" dirty="0">
                  <a:solidFill>
                    <a:srgbClr val="A5002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= axial vector </a:t>
              </a:r>
            </a:p>
            <a:p>
              <a:pPr algn="ctr">
                <a:defRPr/>
              </a:pPr>
              <a:r>
                <a:rPr lang="en-US" sz="2400" dirty="0">
                  <a:solidFill>
                    <a:srgbClr val="A5002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associated with nucleon</a:t>
              </a:r>
            </a:p>
          </p:txBody>
        </p:sp>
      </p:grpSp>
      <p:sp>
        <p:nvSpPr>
          <p:cNvPr id="53" name="Rectangle 23"/>
          <p:cNvSpPr>
            <a:spLocks noChangeArrowheads="1"/>
          </p:cNvSpPr>
          <p:nvPr/>
        </p:nvSpPr>
        <p:spPr bwMode="auto">
          <a:xfrm>
            <a:off x="5748345" y="4205486"/>
            <a:ext cx="472903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ct val="5000"/>
              </a:spcAft>
              <a:defRPr/>
            </a:pPr>
            <a:r>
              <a:rPr lang="en-US" sz="2400" i="1" dirty="0">
                <a:solidFill>
                  <a:srgbClr val="008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2400" i="1" baseline="-25000" dirty="0">
                <a:solidFill>
                  <a:srgbClr val="008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400" i="1" dirty="0">
                <a:solidFill>
                  <a:srgbClr val="008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numerically small:</a:t>
            </a:r>
            <a:br>
              <a:rPr lang="en-US" sz="2400" i="1" dirty="0">
                <a:solidFill>
                  <a:srgbClr val="008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i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lang="en-US" sz="2400" baseline="-300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2400" i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2400" baseline="-30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(1-4sin</a:t>
            </a:r>
            <a:r>
              <a:rPr lang="en-US" sz="2400" baseline="30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400" i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</a:t>
            </a:r>
            <a:r>
              <a:rPr lang="en-US" sz="2400" baseline="-30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) ~ .08</a:t>
            </a:r>
          </a:p>
        </p:txBody>
      </p:sp>
      <p:sp>
        <p:nvSpPr>
          <p:cNvPr id="54" name="Rectangle 22"/>
          <p:cNvSpPr>
            <a:spLocks noChangeArrowheads="1"/>
          </p:cNvSpPr>
          <p:nvPr/>
        </p:nvSpPr>
        <p:spPr bwMode="auto">
          <a:xfrm>
            <a:off x="5748345" y="5364643"/>
            <a:ext cx="433057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 </a:t>
            </a:r>
            <a:r>
              <a:rPr lang="en-US" sz="2800" i="1" u="sng" dirty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Bottom line</a:t>
            </a:r>
            <a:r>
              <a:rPr lang="en-US" sz="2800" dirty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:</a:t>
            </a:r>
            <a:r>
              <a:rPr lang="en-US" sz="2800" b="1" dirty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 </a:t>
            </a:r>
          </a:p>
          <a:p>
            <a:pPr lvl="0" algn="ctr" eaLnBrk="0" hangingPunct="0"/>
            <a:r>
              <a:rPr lang="en-US" sz="2800" i="1" dirty="0" err="1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V</a:t>
            </a:r>
            <a:r>
              <a:rPr lang="en-US" sz="2800" baseline="-25000" dirty="0" err="1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e</a:t>
            </a:r>
            <a:r>
              <a:rPr lang="en-US" sz="2800" i="1" dirty="0" err="1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N</a:t>
            </a:r>
            <a:r>
              <a:rPr lang="en-US" sz="2800" i="1" baseline="-25000" dirty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 </a:t>
            </a:r>
            <a:r>
              <a:rPr lang="en-US" sz="2800" i="1" dirty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/</a:t>
            </a:r>
            <a:r>
              <a:rPr lang="en-US" sz="2800" i="1" dirty="0" err="1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A</a:t>
            </a:r>
            <a:r>
              <a:rPr lang="en-US" sz="2800" baseline="-25000" dirty="0" err="1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e</a:t>
            </a:r>
            <a:r>
              <a:rPr lang="en-US" sz="2800" i="1" dirty="0" err="1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V</a:t>
            </a:r>
            <a:r>
              <a:rPr lang="en-US" sz="2800" baseline="-25000" dirty="0" err="1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N</a:t>
            </a:r>
            <a:r>
              <a:rPr lang="en-US" sz="2800" i="1" dirty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~10</a:t>
            </a:r>
            <a:r>
              <a:rPr lang="en-US" sz="2800" baseline="30000" dirty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-3</a:t>
            </a:r>
            <a:r>
              <a:rPr lang="en-US" sz="2800" dirty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 </a:t>
            </a:r>
          </a:p>
          <a:p>
            <a:pPr algn="ctr" eaLnBrk="0" hangingPunct="0">
              <a:defRPr/>
            </a:pPr>
            <a:r>
              <a:rPr lang="en-US" sz="2400" dirty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(for heavy atoms)</a:t>
            </a:r>
            <a:r>
              <a:rPr lang="en-US" sz="2400" dirty="0">
                <a:solidFill>
                  <a:srgbClr val="3333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5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5" grpId="0"/>
      <p:bldP spid="49" grpId="0"/>
      <p:bldP spid="53" grpId="0"/>
      <p:bldP spid="5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66774"/>
            <a:ext cx="8458200" cy="819294"/>
          </a:xfrm>
        </p:spPr>
        <p:txBody>
          <a:bodyPr/>
          <a:lstStyle/>
          <a:p>
            <a:r>
              <a:rPr lang="en-US" sz="3000" b="1" dirty="0" err="1">
                <a:solidFill>
                  <a:srgbClr val="00366D"/>
                </a:solidFill>
                <a:latin typeface="+mn-lt"/>
                <a:cs typeface="Times New Roman" pitchFamily="18" charset="0"/>
              </a:rPr>
              <a:t>Anapole</a:t>
            </a:r>
            <a:r>
              <a:rPr lang="en-US" sz="3000" b="1" dirty="0">
                <a:solidFill>
                  <a:srgbClr val="00366D"/>
                </a:solidFill>
                <a:latin typeface="+mn-lt"/>
                <a:cs typeface="Times New Roman" pitchFamily="18" charset="0"/>
              </a:rPr>
              <a:t> moments in DDH parameterization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50" y="2405033"/>
            <a:ext cx="8881901" cy="3453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84" y="1484675"/>
            <a:ext cx="5956920" cy="321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807" y="1839077"/>
            <a:ext cx="3533271" cy="29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806" y="955282"/>
            <a:ext cx="3766876" cy="5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3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63192" y="9525"/>
            <a:ext cx="9404808" cy="82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00366D"/>
                </a:solidFill>
                <a:latin typeface="+mn-lt"/>
                <a:cs typeface="Times New Roman" pitchFamily="18" charset="0"/>
              </a:rPr>
              <a:t>3 contributions to NSD-PV: scaling with Z &amp; A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412933" y="859739"/>
          <a:ext cx="75152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96" name="Equation" r:id="rId3" imgW="2958840" imgH="304560" progId="Equation.DSMT4">
                  <p:embed/>
                </p:oleObj>
              </mc:Choice>
              <mc:Fallback>
                <p:oleObj name="Equation" r:id="rId3" imgW="2958840" imgH="3045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2933" y="859739"/>
                        <a:ext cx="751522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7898296" y="846921"/>
            <a:ext cx="2730156" cy="1536314"/>
            <a:chOff x="6374296" y="846921"/>
            <a:chExt cx="2730156" cy="1536314"/>
          </a:xfrm>
        </p:grpSpPr>
        <p:sp>
          <p:nvSpPr>
            <p:cNvPr id="6" name="Text Box 38"/>
            <p:cNvSpPr txBox="1">
              <a:spLocks noChangeArrowheads="1"/>
            </p:cNvSpPr>
            <p:nvPr/>
          </p:nvSpPr>
          <p:spPr bwMode="auto">
            <a:xfrm>
              <a:off x="7381256" y="1921570"/>
              <a:ext cx="172319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Overall </a:t>
              </a:r>
              <a:r>
                <a:rPr lang="en-US" sz="2400" i="1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Z</a:t>
              </a:r>
              <a:r>
                <a:rPr lang="en-US" sz="2400" baseline="30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  <a:endPara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Line 39"/>
            <p:cNvSpPr>
              <a:spLocks noChangeShapeType="1"/>
            </p:cNvSpPr>
            <p:nvPr/>
          </p:nvSpPr>
          <p:spPr bwMode="auto">
            <a:xfrm flipH="1" flipV="1">
              <a:off x="7885252" y="1634439"/>
              <a:ext cx="198160" cy="364573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74296" y="846921"/>
              <a:ext cx="2146852" cy="82830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4000" y="1436016"/>
            <a:ext cx="3517418" cy="4168567"/>
            <a:chOff x="0" y="1436015"/>
            <a:chExt cx="3517418" cy="4168567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0" y="2151329"/>
              <a:ext cx="3517418" cy="3453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r>
                <a:rPr lang="en-US" sz="2400" i="1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’</a:t>
              </a:r>
              <a:r>
                <a:rPr lang="en-US" sz="2400" i="1" baseline="-300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2</a:t>
              </a:r>
              <a:r>
                <a:rPr lang="en-US" sz="2400" i="1" baseline="-300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24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= -</a:t>
              </a:r>
              <a:r>
                <a:rPr lang="en-US" sz="2400" i="1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’</a:t>
              </a:r>
              <a:r>
                <a:rPr lang="en-US" sz="2400" i="1" baseline="-300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2</a:t>
              </a:r>
              <a:r>
                <a:rPr lang="en-US" sz="2400" i="1" baseline="-300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sz="24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</a:p>
            <a:p>
              <a:pPr lvl="0" algn="ctr">
                <a:spcAft>
                  <a:spcPct val="20000"/>
                </a:spcAft>
              </a:pPr>
              <a:r>
                <a:rPr lang="en-US" sz="24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</a:t>
              </a:r>
              <a:r>
                <a:rPr lang="en-US" sz="24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-</a:t>
              </a:r>
              <a:r>
                <a:rPr lang="en-US" sz="2400" i="1" dirty="0" err="1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sz="2400" baseline="-30000" dirty="0" err="1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2400" baseline="-300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(1-4sin</a:t>
              </a:r>
              <a:r>
                <a:rPr lang="en-US" sz="2400" baseline="300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</a:t>
              </a:r>
              <a:r>
                <a:rPr lang="en-US" sz="2400" i="1" baseline="-300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sz="24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)/2 </a:t>
              </a:r>
              <a:r>
                <a:rPr lang="en-US" sz="24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</a:t>
              </a:r>
              <a:r>
                <a:rPr lang="en-US" sz="2400" dirty="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-.05</a:t>
              </a:r>
            </a:p>
            <a:p>
              <a:pPr marL="342900" indent="-342900" algn="ctr"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~</a:t>
              </a:r>
              <a:r>
                <a:rPr lang="en-US" sz="2000" dirty="0" err="1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independent</a:t>
              </a:r>
              <a: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of </a:t>
              </a:r>
              <a:r>
                <a:rPr lang="en-US" sz="2400" i="1" dirty="0">
                  <a:solidFill>
                    <a:srgbClr val="008000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en-US" sz="2400" dirty="0">
                <a:solidFill>
                  <a:srgbClr val="008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marL="342900" indent="-342900" algn="ctr"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8000"/>
                  </a:solidFill>
                  <a:latin typeface="Euclid Math One" panose="05050601010101010101" pitchFamily="18" charset="2"/>
                  <a:ea typeface="Verdana" panose="020B0604030504040204" pitchFamily="34" charset="0"/>
                  <a:cs typeface="Verdana" panose="020B0604030504040204" pitchFamily="34" charset="0"/>
                </a:rPr>
                <a:t>O</a:t>
              </a:r>
              <a: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(20%) corrections</a:t>
              </a:r>
              <a:b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from SU(3)</a:t>
              </a:r>
              <a:r>
                <a:rPr lang="en-US" sz="2000" baseline="-25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</a:t>
              </a:r>
              <a:endParaRPr lang="en-US" sz="2000" dirty="0">
                <a:solidFill>
                  <a:srgbClr val="008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marL="342900" indent="-342900" algn="ctr"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8000"/>
                  </a:solidFill>
                  <a:latin typeface="Euclid Math One" panose="05050601010101010101" pitchFamily="18" charset="2"/>
                  <a:ea typeface="Verdana" panose="020B0604030504040204" pitchFamily="34" charset="0"/>
                  <a:cs typeface="Verdana" panose="020B0604030504040204" pitchFamily="34" charset="0"/>
                </a:rPr>
                <a:t>O</a:t>
              </a:r>
              <a: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(100%) expt. </a:t>
              </a:r>
              <a:b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uncertainty</a:t>
              </a:r>
            </a:p>
            <a:p>
              <a:pPr marL="342900" indent="-342900" algn="ctr"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Quenching in </a:t>
              </a:r>
              <a:b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larger nuclei like </a:t>
              </a:r>
              <a:r>
                <a:rPr lang="en-US" sz="2400" i="1" dirty="0" err="1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sz="2400" baseline="-30000" dirty="0" err="1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2000" dirty="0">
                  <a:solidFill>
                    <a:srgbClr val="008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?</a:t>
              </a:r>
            </a:p>
          </p:txBody>
        </p:sp>
        <p:cxnSp>
          <p:nvCxnSpPr>
            <p:cNvPr id="13" name="Straight Arrow Connector 12"/>
            <p:cNvCxnSpPr>
              <a:stCxn id="10" idx="0"/>
            </p:cNvCxnSpPr>
            <p:nvPr/>
          </p:nvCxnSpPr>
          <p:spPr>
            <a:xfrm flipV="1">
              <a:off x="1758709" y="1436015"/>
              <a:ext cx="1209777" cy="715314"/>
            </a:xfrm>
            <a:prstGeom prst="straightConnector1">
              <a:avLst/>
            </a:prstGeom>
            <a:ln w="15875">
              <a:solidFill>
                <a:srgbClr val="008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083950" y="1548877"/>
            <a:ext cx="5503254" cy="5208179"/>
            <a:chOff x="3540479" y="1548876"/>
            <a:chExt cx="5503254" cy="5208179"/>
          </a:xfrm>
        </p:grpSpPr>
        <p:graphicFrame>
          <p:nvGraphicFramePr>
            <p:cNvPr id="15" name="Object 36"/>
            <p:cNvGraphicFramePr>
              <a:graphicFrameLocks noChangeAspect="1"/>
            </p:cNvGraphicFramePr>
            <p:nvPr/>
          </p:nvGraphicFramePr>
          <p:xfrm>
            <a:off x="3540479" y="5211002"/>
            <a:ext cx="5503254" cy="15460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897" name="Equation" r:id="rId5" imgW="2387520" imgH="736560" progId="Equation.DSMT4">
                    <p:embed/>
                  </p:oleObj>
                </mc:Choice>
                <mc:Fallback>
                  <p:oleObj name="Equation" r:id="rId5" imgW="2387520" imgH="736560" progId="Equation.DSMT4">
                    <p:embed/>
                    <p:pic>
                      <p:nvPicPr>
                        <p:cNvPr id="15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0479" y="5211002"/>
                          <a:ext cx="5503254" cy="154605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3975097" y="4559167"/>
              <a:ext cx="443153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Symbol" pitchFamily="18" charset="2"/>
                </a:rPr>
                <a:t>Simple shell model: </a:t>
              </a:r>
            </a:p>
            <a:p>
              <a:pPr algn="ctr"/>
              <a:r>
                <a:rPr lang="en-US" sz="2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Symbol" pitchFamily="18" charset="2"/>
                </a:rPr>
                <a:t>valence nucleon over closed core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3811321" y="1548876"/>
              <a:ext cx="2111807" cy="301029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136946" y="1548876"/>
            <a:ext cx="4520814" cy="2365084"/>
            <a:chOff x="4689146" y="1586976"/>
            <a:chExt cx="4520814" cy="2365084"/>
          </a:xfrm>
        </p:grpSpPr>
        <p:sp>
          <p:nvSpPr>
            <p:cNvPr id="11" name="Rectangle 37"/>
            <p:cNvSpPr>
              <a:spLocks noChangeArrowheads="1"/>
            </p:cNvSpPr>
            <p:nvPr/>
          </p:nvSpPr>
          <p:spPr bwMode="auto">
            <a:xfrm>
              <a:off x="5780963" y="2828676"/>
              <a:ext cx="3428997" cy="112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r>
                <a:rPr lang="en-US" sz="2400" i="1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’</a:t>
              </a:r>
              <a:r>
                <a:rPr lang="en-US" sz="2400" i="1" baseline="-30000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sz="2400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 </a:t>
              </a:r>
              <a:r>
                <a:rPr lang="en-US" sz="2400" i="1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A</a:t>
              </a:r>
              <a:r>
                <a:rPr lang="en-US" sz="2400" i="1" baseline="30000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2/3</a:t>
              </a:r>
              <a:r>
                <a:rPr lang="en-US" sz="2400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sz="20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Symbol" pitchFamily="18" charset="2"/>
                </a:rPr>
                <a:t>small</a:t>
              </a:r>
              <a:r>
                <a:rPr lang="en-US" sz="22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Symbol" pitchFamily="18" charset="2"/>
                </a:rPr>
                <a:t> </a:t>
              </a:r>
              <a:r>
                <a:rPr lang="en-US" sz="2400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en-US" sz="24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Symbol" pitchFamily="18" charset="2"/>
                </a:rPr>
                <a:t>&lt;</a:t>
              </a:r>
              <a:r>
                <a:rPr lang="en-US" sz="2400" i="1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’</a:t>
              </a:r>
              <a:r>
                <a:rPr lang="en-US" sz="2400" i="1" baseline="-30000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</a:rPr>
                <a:t>a </a:t>
              </a:r>
              <a:r>
                <a:rPr lang="en-US" sz="2400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</a:rPr>
                <a:t>/4)</a:t>
              </a:r>
              <a:r>
                <a:rPr lang="en-US" sz="2400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 </a:t>
              </a:r>
              <a:br>
                <a:rPr lang="en-US" sz="2400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</a:br>
              <a:br>
                <a:rPr lang="en-US" sz="300" dirty="0">
                  <a:solidFill>
                    <a:srgbClr val="2D2DB9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</a:br>
              <a:r>
                <a:rPr lang="en-US" sz="20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Symbol" pitchFamily="18" charset="2"/>
                </a:rPr>
                <a:t>&amp; well understood</a:t>
              </a:r>
              <a:br>
                <a:rPr lang="en-US" sz="20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Symbol" pitchFamily="18" charset="2"/>
                </a:rPr>
              </a:br>
              <a:r>
                <a:rPr lang="en-US" sz="2000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Symbol" pitchFamily="18" charset="2"/>
                </a:rPr>
                <a:t>--</a:t>
              </a:r>
              <a:r>
                <a:rPr lang="en-US" sz="2000" i="1" dirty="0">
                  <a:solidFill>
                    <a:srgbClr val="2D2DB9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Symbol" pitchFamily="18" charset="2"/>
                </a:rPr>
                <a:t>ignore</a:t>
              </a:r>
            </a:p>
          </p:txBody>
        </p:sp>
        <p:cxnSp>
          <p:nvCxnSpPr>
            <p:cNvPr id="23" name="Straight Arrow Connector 22"/>
            <p:cNvCxnSpPr>
              <a:stCxn id="11" idx="0"/>
            </p:cNvCxnSpPr>
            <p:nvPr/>
          </p:nvCxnSpPr>
          <p:spPr>
            <a:xfrm flipH="1" flipV="1">
              <a:off x="4689146" y="1586976"/>
              <a:ext cx="2806316" cy="1241700"/>
            </a:xfrm>
            <a:prstGeom prst="straightConnector1">
              <a:avLst/>
            </a:prstGeom>
            <a:ln w="15875">
              <a:solidFill>
                <a:srgbClr val="2D2DB9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923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577009" y="596580"/>
            <a:ext cx="89344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2000" dirty="0"/>
              <a:t>Measure, cancel, &amp; </a:t>
            </a:r>
            <a:r>
              <a:rPr lang="en-US" sz="2000" dirty="0" err="1"/>
              <a:t>remeasure</a:t>
            </a:r>
            <a:r>
              <a:rPr lang="en-US" sz="2000" dirty="0"/>
              <a:t> </a:t>
            </a:r>
            <a:r>
              <a:rPr lang="en-US" sz="2000" dirty="0">
                <a:latin typeface="Euclid Math One" panose="05050601010101010101" pitchFamily="18" charset="2"/>
              </a:rPr>
              <a:t>B</a:t>
            </a:r>
            <a:r>
              <a:rPr lang="en-US" sz="2000" dirty="0"/>
              <a:t>-field gradients and non-reversing </a:t>
            </a:r>
            <a:r>
              <a:rPr lang="en-US" sz="2000" dirty="0">
                <a:latin typeface="Euclid Math One" panose="05050601010101010101" pitchFamily="18" charset="2"/>
              </a:rPr>
              <a:t>E</a:t>
            </a:r>
            <a:r>
              <a:rPr lang="en-US" sz="2000" dirty="0"/>
              <a:t>-fields</a:t>
            </a:r>
            <a:br>
              <a:rPr lang="en-US" sz="2000" dirty="0"/>
            </a:br>
            <a:r>
              <a:rPr lang="en-US" sz="2000" dirty="0"/>
              <a:t>to suppress possible systematics </a:t>
            </a:r>
            <a:br>
              <a:rPr lang="en-US" sz="2000" dirty="0"/>
            </a:br>
            <a:endParaRPr lang="en-US" sz="1000" dirty="0"/>
          </a:p>
          <a:p>
            <a:pPr marL="285750" indent="-285750" algn="ctr">
              <a:buFont typeface="Arial"/>
              <a:buChar char="•"/>
            </a:pPr>
            <a:r>
              <a:rPr lang="en-US" sz="2000" dirty="0"/>
              <a:t>Measure NSD-PV signal &amp; asymmetry</a:t>
            </a:r>
            <a:endParaRPr lang="en-US" sz="2000" baseline="-25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643270" y="1749288"/>
            <a:ext cx="5883966" cy="4837042"/>
            <a:chOff x="119270" y="2082267"/>
            <a:chExt cx="5883966" cy="4585251"/>
          </a:xfrm>
        </p:grpSpPr>
        <p:pic>
          <p:nvPicPr>
            <p:cNvPr id="4" name="Picture 3" descr="Run3842_STE_Asymmetry_SeparatePlots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6" t="4346" r="3707" b="3815"/>
            <a:stretch/>
          </p:blipFill>
          <p:spPr>
            <a:xfrm>
              <a:off x="119270" y="2082267"/>
              <a:ext cx="5883966" cy="458525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772111" y="2234613"/>
              <a:ext cx="985385" cy="6126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19071" y="33987"/>
            <a:ext cx="8324850" cy="463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NSD-PV data with </a:t>
            </a:r>
            <a:r>
              <a:rPr lang="en-US" sz="2800" i="1" kern="0" baseline="30000" dirty="0">
                <a:solidFill>
                  <a:schemeClr val="accent2"/>
                </a:solidFill>
                <a:latin typeface="Verdana" pitchFamily="34" charset="0"/>
              </a:rPr>
              <a:t>138</a:t>
            </a:r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Ba</a:t>
            </a:r>
            <a:r>
              <a:rPr lang="en-US" sz="2800" i="1" kern="0" baseline="30000" dirty="0">
                <a:solidFill>
                  <a:schemeClr val="accent2"/>
                </a:solidFill>
                <a:latin typeface="Verdana" pitchFamily="34" charset="0"/>
              </a:rPr>
              <a:t>19</a:t>
            </a:r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F</a:t>
            </a:r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/>
        </p:nvGraphicFramePr>
        <p:xfrm>
          <a:off x="7579746" y="1993284"/>
          <a:ext cx="2839859" cy="1132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20" name="Equation" r:id="rId5" imgW="1625400" imgH="647640" progId="Equation.DSMT4">
                  <p:embed/>
                </p:oleObj>
              </mc:Choice>
              <mc:Fallback>
                <p:oleObj name="Equation" r:id="rId5" imgW="1625400" imgH="647640" progId="Equation.DSMT4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9746" y="1993284"/>
                        <a:ext cx="2839859" cy="1132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1"/>
          <p:cNvGraphicFramePr>
            <a:graphicFrameLocks noChangeAspect="1"/>
          </p:cNvGraphicFramePr>
          <p:nvPr/>
        </p:nvGraphicFramePr>
        <p:xfrm>
          <a:off x="7606643" y="3811800"/>
          <a:ext cx="278606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21" name="Equation" r:id="rId7" imgW="1701720" imgH="571320" progId="Equation.DSMT4">
                  <p:embed/>
                </p:oleObj>
              </mc:Choice>
              <mc:Fallback>
                <p:oleObj name="Equation" r:id="rId7" imgW="1701720" imgH="571320" progId="Equation.DSMT4">
                  <p:embed/>
                  <p:pic>
                    <p:nvPicPr>
                      <p:cNvPr id="1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6643" y="3811800"/>
                        <a:ext cx="2786063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"/>
          <p:cNvGraphicFramePr>
            <a:graphicFrameLocks noChangeAspect="1"/>
          </p:cNvGraphicFramePr>
          <p:nvPr/>
        </p:nvGraphicFramePr>
        <p:xfrm>
          <a:off x="7789205" y="5400335"/>
          <a:ext cx="26035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22" name="Equation" r:id="rId9" imgW="1612800" imgH="850680" progId="Equation.DSMT4">
                  <p:embed/>
                </p:oleObj>
              </mc:Choice>
              <mc:Fallback>
                <p:oleObj name="Equation" r:id="rId9" imgW="1612800" imgH="850680" progId="Equation.DSMT4">
                  <p:embed/>
                  <p:pic>
                    <p:nvPicPr>
                      <p:cNvPr id="1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9205" y="5400335"/>
                        <a:ext cx="26035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8151895" y="4939127"/>
            <a:ext cx="18806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Fit to function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1125247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crossing_a1_all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03" y="1280161"/>
            <a:ext cx="3311042" cy="2529657"/>
          </a:xfrm>
          <a:prstGeom prst="rect">
            <a:avLst/>
          </a:prstGeom>
        </p:spPr>
      </p:pic>
      <p:pic>
        <p:nvPicPr>
          <p:cNvPr id="2" name="Picture 1" descr="Acrossing_a0_all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49" y="1280160"/>
            <a:ext cx="3116275" cy="2380854"/>
          </a:xfrm>
          <a:prstGeom prst="rect">
            <a:avLst/>
          </a:prstGeom>
        </p:spPr>
      </p:pic>
      <p:pic>
        <p:nvPicPr>
          <p:cNvPr id="4" name="Picture 3" descr="Acrossing_W_all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35" y="1280160"/>
            <a:ext cx="3146161" cy="2403686"/>
          </a:xfrm>
          <a:prstGeom prst="rect">
            <a:avLst/>
          </a:prstGeom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FF4D-E3B5-E447-B126-03CE17A4E860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 descr="EnrAll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08" y="4443984"/>
            <a:ext cx="3476752" cy="22834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34772" y="6324591"/>
            <a:ext cx="454800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stray </a:t>
            </a:r>
            <a:r>
              <a:rPr lang="en-US" dirty="0">
                <a:latin typeface="Euclid Math One" panose="05050601010101010101" pitchFamily="18" charset="2"/>
              </a:rPr>
              <a:t>E</a:t>
            </a:r>
            <a:r>
              <a:rPr lang="en-US" dirty="0"/>
              <a:t>-fields always below 15mV/cm</a:t>
            </a:r>
          </a:p>
          <a:p>
            <a:endParaRPr lang="en-US" sz="5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537749" y="57002"/>
            <a:ext cx="3064549" cy="100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NSD-PV data with </a:t>
            </a:r>
            <a:r>
              <a:rPr lang="en-US" sz="2800" i="1" kern="0" baseline="30000" dirty="0">
                <a:solidFill>
                  <a:schemeClr val="accent2"/>
                </a:solidFill>
                <a:latin typeface="Verdana" pitchFamily="34" charset="0"/>
              </a:rPr>
              <a:t>138</a:t>
            </a:r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Ba</a:t>
            </a:r>
            <a:r>
              <a:rPr lang="en-US" sz="2800" i="1" kern="0" baseline="30000" dirty="0">
                <a:solidFill>
                  <a:schemeClr val="accent2"/>
                </a:solidFill>
                <a:latin typeface="Verdana" pitchFamily="34" charset="0"/>
              </a:rPr>
              <a:t>19</a:t>
            </a:r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F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591241" y="1058909"/>
            <a:ext cx="3034427" cy="2474807"/>
            <a:chOff x="6067240" y="1058908"/>
            <a:chExt cx="3034427" cy="2474807"/>
          </a:xfrm>
        </p:grpSpPr>
        <p:sp>
          <p:nvSpPr>
            <p:cNvPr id="14" name="Rectangle 13"/>
            <p:cNvSpPr/>
            <p:nvPr/>
          </p:nvSpPr>
          <p:spPr>
            <a:xfrm>
              <a:off x="6067240" y="1431744"/>
              <a:ext cx="3034427" cy="210197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27172" y="1058908"/>
              <a:ext cx="99161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solidFill>
                    <a:srgbClr val="FF0000"/>
                  </a:solidFill>
                </a:rPr>
                <a:t>NSD-PV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813852" y="358779"/>
            <a:ext cx="1477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Fit to</a:t>
            </a:r>
          </a:p>
        </p:txBody>
      </p:sp>
      <p:graphicFrame>
        <p:nvGraphicFramePr>
          <p:cNvPr id="22" name="Object 11"/>
          <p:cNvGraphicFramePr>
            <a:graphicFrameLocks noChangeAspect="1"/>
          </p:cNvGraphicFramePr>
          <p:nvPr/>
        </p:nvGraphicFramePr>
        <p:xfrm>
          <a:off x="5773283" y="146589"/>
          <a:ext cx="38544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6" name="Equation" r:id="rId8" imgW="2387520" imgH="571320" progId="Equation.DSMT4">
                  <p:embed/>
                </p:oleObj>
              </mc:Choice>
              <mc:Fallback>
                <p:oleObj name="Equation" r:id="rId8" imgW="2387520" imgH="571320" progId="Equation.DSMT4">
                  <p:embed/>
                  <p:pic>
                    <p:nvPicPr>
                      <p:cNvPr id="2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3283" y="146589"/>
                        <a:ext cx="385445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1547347" y="358780"/>
            <a:ext cx="7312869" cy="3198337"/>
            <a:chOff x="23346" y="358779"/>
            <a:chExt cx="7312869" cy="3198337"/>
          </a:xfrm>
        </p:grpSpPr>
        <p:sp>
          <p:nvSpPr>
            <p:cNvPr id="16" name="Rectangle 15"/>
            <p:cNvSpPr/>
            <p:nvPr/>
          </p:nvSpPr>
          <p:spPr>
            <a:xfrm>
              <a:off x="502753" y="1100957"/>
              <a:ext cx="244918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solidFill>
                    <a:srgbClr val="FF0000"/>
                  </a:solidFill>
                </a:rPr>
                <a:t>from stray </a:t>
              </a:r>
              <a:r>
                <a:rPr lang="en-US" sz="1500" dirty="0">
                  <a:solidFill>
                    <a:srgbClr val="FF0000"/>
                  </a:solidFill>
                  <a:latin typeface="Euclid Math One" panose="05050601010101010101" pitchFamily="18" charset="2"/>
                </a:rPr>
                <a:t>E</a:t>
              </a:r>
              <a:r>
                <a:rPr lang="en-US" sz="1500" dirty="0">
                  <a:solidFill>
                    <a:srgbClr val="FF0000"/>
                  </a:solidFill>
                </a:rPr>
                <a:t>-fields alone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6917635" y="358779"/>
              <a:ext cx="418580" cy="5514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346" y="1455145"/>
              <a:ext cx="3034427" cy="210197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590972" y="353367"/>
            <a:ext cx="4801793" cy="3223734"/>
            <a:chOff x="3066971" y="353367"/>
            <a:chExt cx="4801793" cy="3223734"/>
          </a:xfrm>
        </p:grpSpPr>
        <p:sp>
          <p:nvSpPr>
            <p:cNvPr id="17" name="Rectangle 16"/>
            <p:cNvSpPr/>
            <p:nvPr/>
          </p:nvSpPr>
          <p:spPr>
            <a:xfrm>
              <a:off x="3090786" y="890685"/>
              <a:ext cx="309058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>
                  <a:solidFill>
                    <a:srgbClr val="FF0000"/>
                  </a:solidFill>
                  <a:sym typeface="Wingdings"/>
                </a:rPr>
                <a:t>From </a:t>
              </a:r>
              <a:r>
                <a:rPr lang="en-US" sz="1500" dirty="0">
                  <a:solidFill>
                    <a:srgbClr val="FF0000"/>
                  </a:solidFill>
                </a:rPr>
                <a:t>combined </a:t>
              </a:r>
              <a:br>
                <a:rPr lang="en-US" sz="1500" dirty="0">
                  <a:solidFill>
                    <a:srgbClr val="FF0000"/>
                  </a:solidFill>
                </a:rPr>
              </a:br>
              <a:r>
                <a:rPr lang="en-US" sz="1500" dirty="0">
                  <a:solidFill>
                    <a:srgbClr val="FF0000"/>
                  </a:solidFill>
                </a:rPr>
                <a:t>stray </a:t>
              </a:r>
              <a:r>
                <a:rPr lang="en-US" sz="1500" dirty="0">
                  <a:solidFill>
                    <a:srgbClr val="FF0000"/>
                  </a:solidFill>
                  <a:latin typeface="Euclid Math One" panose="05050601010101010101" pitchFamily="18" charset="2"/>
                </a:rPr>
                <a:t>E</a:t>
              </a:r>
              <a:r>
                <a:rPr lang="en-US" sz="1500" dirty="0">
                  <a:solidFill>
                    <a:srgbClr val="FF0000"/>
                  </a:solidFill>
                </a:rPr>
                <a:t>-fields &amp; </a:t>
              </a:r>
              <a:r>
                <a:rPr lang="en-US" sz="1500" dirty="0">
                  <a:solidFill>
                    <a:srgbClr val="FF0000"/>
                  </a:solidFill>
                  <a:latin typeface="Euclid Math One" panose="05050601010101010101" pitchFamily="18" charset="2"/>
                </a:rPr>
                <a:t>B</a:t>
              </a:r>
              <a:r>
                <a:rPr lang="en-US" sz="1500" dirty="0">
                  <a:solidFill>
                    <a:srgbClr val="FF0000"/>
                  </a:solidFill>
                </a:rPr>
                <a:t>-field gradients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7544814" y="353367"/>
              <a:ext cx="323950" cy="5514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66971" y="1475130"/>
              <a:ext cx="3034427" cy="210197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Oval 33"/>
          <p:cNvSpPr/>
          <p:nvPr/>
        </p:nvSpPr>
        <p:spPr>
          <a:xfrm>
            <a:off x="7158164" y="106481"/>
            <a:ext cx="515953" cy="551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6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EnrAll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20" y="4444055"/>
            <a:ext cx="3491623" cy="2293227"/>
          </a:xfrm>
          <a:prstGeom prst="rect">
            <a:avLst/>
          </a:prstGeom>
        </p:spPr>
      </p:pic>
      <p:pic>
        <p:nvPicPr>
          <p:cNvPr id="2" name="Picture 1" descr="Acrossing_a0_all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49" y="1280160"/>
            <a:ext cx="3116275" cy="23808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759541" y="3345604"/>
          <a:ext cx="5718093" cy="963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40" name="Equation" r:id="rId6" imgW="4127500" imgH="685800" progId="Equation.3">
                  <p:embed/>
                </p:oleObj>
              </mc:Choice>
              <mc:Fallback>
                <p:oleObj name="Equation" r:id="rId6" imgW="4127500" imgH="685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9541" y="3345604"/>
                        <a:ext cx="5718093" cy="963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614255" y="5383065"/>
            <a:ext cx="523506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baseline="30000" dirty="0"/>
              <a:t>138</a:t>
            </a:r>
            <a:r>
              <a:rPr lang="en-US" dirty="0"/>
              <a:t>BaF expected </a:t>
            </a:r>
            <a:r>
              <a:rPr lang="en-US" i="1" dirty="0"/>
              <a:t>W </a:t>
            </a:r>
            <a:r>
              <a:rPr lang="en-US" dirty="0"/>
              <a:t>= 0</a:t>
            </a:r>
          </a:p>
          <a:p>
            <a:endParaRPr lang="en-US" sz="500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Measured with 3 different stray </a:t>
            </a:r>
            <a:r>
              <a:rPr lang="en-US" dirty="0">
                <a:latin typeface="Euclid Math One" panose="05050601010101010101" pitchFamily="18" charset="2"/>
              </a:rPr>
              <a:t>E</a:t>
            </a:r>
            <a:r>
              <a:rPr lang="en-US" dirty="0"/>
              <a:t>-fields  </a:t>
            </a:r>
            <a:br>
              <a:rPr lang="en-US" dirty="0"/>
            </a:br>
            <a:r>
              <a:rPr lang="en-US" dirty="0"/>
              <a:t>(all below 15 mV/cm)</a:t>
            </a:r>
          </a:p>
          <a:p>
            <a:endParaRPr lang="en-US" sz="500" dirty="0"/>
          </a:p>
          <a:p>
            <a:pPr marL="285750" indent="-285750">
              <a:buFont typeface="Arial"/>
              <a:buChar char="•"/>
            </a:pPr>
            <a:r>
              <a:rPr lang="en-US" i="1" dirty="0"/>
              <a:t>a</a:t>
            </a:r>
            <a:r>
              <a:rPr lang="en-US" i="1" baseline="-25000" dirty="0"/>
              <a:t>1</a:t>
            </a:r>
            <a:r>
              <a:rPr lang="en-US" dirty="0"/>
              <a:t> terms consistent with zero: no systematics</a:t>
            </a:r>
          </a:p>
        </p:txBody>
      </p:sp>
      <p:pic>
        <p:nvPicPr>
          <p:cNvPr id="6" name="Picture 5" descr="Acrossing_a0_all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89" y="1280160"/>
            <a:ext cx="3116275" cy="2380854"/>
          </a:xfrm>
          <a:prstGeom prst="rect">
            <a:avLst/>
          </a:prstGeom>
        </p:spPr>
      </p:pic>
      <p:pic>
        <p:nvPicPr>
          <p:cNvPr id="10" name="Picture 9" descr="Acrossing_a1_all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14" y="829592"/>
            <a:ext cx="3116275" cy="2380854"/>
          </a:xfrm>
          <a:prstGeom prst="rect">
            <a:avLst/>
          </a:prstGeom>
        </p:spPr>
      </p:pic>
      <p:pic>
        <p:nvPicPr>
          <p:cNvPr id="12" name="Picture 11" descr="Acrossing_a0_all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89" y="829592"/>
            <a:ext cx="3116275" cy="238085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725" y="3128034"/>
            <a:ext cx="2948686" cy="1904111"/>
          </a:xfrm>
          <a:prstGeom prst="rect">
            <a:avLst/>
          </a:prstGeom>
        </p:spPr>
      </p:pic>
      <p:pic>
        <p:nvPicPr>
          <p:cNvPr id="25" name="Picture 24" descr="Acrossing_W_all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33" y="829592"/>
            <a:ext cx="3116275" cy="2380854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1802636" y="10378"/>
            <a:ext cx="8639922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NSD-PV data with </a:t>
            </a:r>
            <a:r>
              <a:rPr lang="en-US" sz="2800" i="1" kern="0" baseline="30000" dirty="0">
                <a:solidFill>
                  <a:schemeClr val="accent2"/>
                </a:solidFill>
                <a:latin typeface="Verdana" pitchFamily="34" charset="0"/>
              </a:rPr>
              <a:t>138</a:t>
            </a:r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Ba</a:t>
            </a:r>
            <a:r>
              <a:rPr lang="en-US" sz="2800" i="1" kern="0" baseline="30000" dirty="0">
                <a:solidFill>
                  <a:schemeClr val="accent2"/>
                </a:solidFill>
                <a:latin typeface="Verdana" pitchFamily="34" charset="0"/>
              </a:rPr>
              <a:t>19</a:t>
            </a:r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76484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crossing_a0_all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90" y="909104"/>
            <a:ext cx="3116275" cy="2380854"/>
          </a:xfrm>
          <a:prstGeom prst="rect">
            <a:avLst/>
          </a:prstGeom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>
          <a:xfrm>
            <a:off x="8077200" y="5877344"/>
            <a:ext cx="1905000" cy="457200"/>
          </a:xfrm>
        </p:spPr>
        <p:txBody>
          <a:bodyPr/>
          <a:lstStyle/>
          <a:p>
            <a:fld id="{37B8FF4D-E3B5-E447-B126-03CE17A4E860}" type="slidenum">
              <a:rPr lang="en-US" smtClean="0"/>
              <a:t>66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4255" y="5030664"/>
            <a:ext cx="556914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baseline="30000" dirty="0"/>
              <a:t>138</a:t>
            </a:r>
            <a:r>
              <a:rPr lang="en-US" dirty="0"/>
              <a:t>BaF expected </a:t>
            </a:r>
            <a:r>
              <a:rPr lang="en-US" i="1" dirty="0"/>
              <a:t>W </a:t>
            </a:r>
            <a:r>
              <a:rPr lang="en-US" dirty="0"/>
              <a:t>= 0</a:t>
            </a:r>
          </a:p>
          <a:p>
            <a:endParaRPr lang="en-US" sz="800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Measured with 2 different stray E-fields  (all below 15mV/cm)</a:t>
            </a:r>
          </a:p>
          <a:p>
            <a:endParaRPr lang="en-US" sz="800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No systematics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i="1" baseline="-25000" dirty="0"/>
              <a:t>1</a:t>
            </a:r>
            <a:r>
              <a:rPr lang="en-US" dirty="0"/>
              <a:t> terms consistent with zero</a:t>
            </a:r>
          </a:p>
        </p:txBody>
      </p:sp>
      <p:pic>
        <p:nvPicPr>
          <p:cNvPr id="4" name="Picture 3" descr="Fcrossing_a1_all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13" y="909104"/>
            <a:ext cx="3116275" cy="2380854"/>
          </a:xfrm>
          <a:prstGeom prst="rect">
            <a:avLst/>
          </a:prstGeom>
        </p:spPr>
      </p:pic>
      <p:pic>
        <p:nvPicPr>
          <p:cNvPr id="5" name="Picture 4" descr="Fcrossing_W_all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34" y="710324"/>
            <a:ext cx="3116275" cy="2380854"/>
          </a:xfrm>
          <a:prstGeom prst="rect">
            <a:avLst/>
          </a:prstGeom>
        </p:spPr>
      </p:pic>
      <p:pic>
        <p:nvPicPr>
          <p:cNvPr id="6" name="Picture 5" descr="Fcrossing_a0_all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90" y="710324"/>
            <a:ext cx="3116275" cy="2380854"/>
          </a:xfrm>
          <a:prstGeom prst="rect">
            <a:avLst/>
          </a:prstGeom>
        </p:spPr>
      </p:pic>
      <p:pic>
        <p:nvPicPr>
          <p:cNvPr id="7" name="Picture 6" descr="Fcrossing_a1_all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13" y="710324"/>
            <a:ext cx="3116275" cy="2380854"/>
          </a:xfrm>
          <a:prstGeom prst="rect">
            <a:avLst/>
          </a:prstGeom>
        </p:spPr>
      </p:pic>
      <p:pic>
        <p:nvPicPr>
          <p:cNvPr id="12" name="Picture 11" descr="Fcrossing_ChiSquared_All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2" y="2886596"/>
            <a:ext cx="2997200" cy="2006600"/>
          </a:xfrm>
          <a:prstGeom prst="rect">
            <a:avLst/>
          </a:prstGeom>
        </p:spPr>
      </p:pic>
      <p:pic>
        <p:nvPicPr>
          <p:cNvPr id="13" name="Picture 12" descr="FCrossing_EnrAll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43" y="4002093"/>
            <a:ext cx="3476752" cy="2283460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668745" y="104666"/>
            <a:ext cx="8808672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NSD-PV data with </a:t>
            </a:r>
            <a:r>
              <a:rPr lang="en-US" sz="2800" i="1" kern="0" baseline="30000" dirty="0">
                <a:solidFill>
                  <a:schemeClr val="accent2"/>
                </a:solidFill>
                <a:latin typeface="Verdana" pitchFamily="34" charset="0"/>
              </a:rPr>
              <a:t>138</a:t>
            </a:r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Ba</a:t>
            </a:r>
            <a:r>
              <a:rPr lang="en-US" sz="2800" i="1" kern="0" baseline="30000" dirty="0">
                <a:solidFill>
                  <a:schemeClr val="accent2"/>
                </a:solidFill>
                <a:latin typeface="Verdana" pitchFamily="34" charset="0"/>
              </a:rPr>
              <a:t>19</a:t>
            </a:r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F: 2</a:t>
            </a:r>
            <a:r>
              <a:rPr lang="en-US" sz="2800" i="1" kern="0" baseline="30000" dirty="0">
                <a:solidFill>
                  <a:schemeClr val="accent2"/>
                </a:solidFill>
                <a:latin typeface="Verdana" pitchFamily="34" charset="0"/>
              </a:rPr>
              <a:t>nd</a:t>
            </a:r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 crossing W</a:t>
            </a:r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  <a:sym typeface="Wingdings" panose="05000000000000000000" pitchFamily="2" charset="2"/>
              </a:rPr>
              <a:t>-W</a:t>
            </a:r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 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544154" y="2912964"/>
          <a:ext cx="6067155" cy="1089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4" name="Equation" r:id="rId11" imgW="4000500" imgH="685800" progId="Equation.3">
                  <p:embed/>
                </p:oleObj>
              </mc:Choice>
              <mc:Fallback>
                <p:oleObj name="Equation" r:id="rId11" imgW="4000500" imgH="685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4154" y="2912964"/>
                        <a:ext cx="6067155" cy="10891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32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455613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i="1" dirty="0">
                <a:solidFill>
                  <a:srgbClr val="0000CC"/>
                </a:solidFill>
                <a:latin typeface="Verdana" pitchFamily="34" charset="0"/>
              </a:rPr>
              <a:t>Recent PV data with </a:t>
            </a:r>
            <a:r>
              <a:rPr lang="en-US" sz="3200" i="1" baseline="30000" dirty="0">
                <a:solidFill>
                  <a:srgbClr val="0000CC"/>
                </a:solidFill>
                <a:latin typeface="Verdana" pitchFamily="34" charset="0"/>
              </a:rPr>
              <a:t>138</a:t>
            </a:r>
            <a:r>
              <a:rPr lang="en-US" sz="3200" i="1" dirty="0">
                <a:solidFill>
                  <a:srgbClr val="0000CC"/>
                </a:solidFill>
                <a:latin typeface="Verdana" pitchFamily="34" charset="0"/>
              </a:rPr>
              <a:t>Ba</a:t>
            </a:r>
            <a:r>
              <a:rPr lang="en-US" sz="3200" i="1" baseline="30000" dirty="0">
                <a:solidFill>
                  <a:srgbClr val="0000CC"/>
                </a:solidFill>
                <a:latin typeface="Verdana" pitchFamily="34" charset="0"/>
              </a:rPr>
              <a:t>19</a:t>
            </a:r>
            <a:r>
              <a:rPr lang="en-US" sz="3200" i="1" dirty="0">
                <a:solidFill>
                  <a:srgbClr val="0000CC"/>
                </a:solidFill>
                <a:latin typeface="Verdana" pitchFamily="34" charset="0"/>
              </a:rPr>
              <a:t>F</a:t>
            </a: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6038850" y="3166302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88" name="Equation" r:id="rId4" imgW="113956" imgH="215801" progId="Equation.3">
                  <p:embed/>
                </p:oleObj>
              </mc:Choice>
              <mc:Fallback>
                <p:oleObj name="Equation" r:id="rId4" imgW="113956" imgH="215801" progId="Equation.3">
                  <p:embed/>
                  <p:pic>
                    <p:nvPicPr>
                      <p:cNvPr id="3584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166302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1749450" y="529858"/>
            <a:ext cx="8578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400" dirty="0">
                <a:cs typeface="Times New Roman" pitchFamily="18" charset="0"/>
              </a:rPr>
              <a:t>Proof of concept run </a:t>
            </a:r>
            <a:r>
              <a:rPr lang="en-US" sz="2400" dirty="0">
                <a:latin typeface="+mj-lt"/>
                <a:cs typeface="Times New Roman" pitchFamily="18" charset="0"/>
              </a:rPr>
              <a:t>(null signal expected for 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19</a:t>
            </a:r>
            <a:r>
              <a:rPr lang="en-US" sz="2400" dirty="0">
                <a:latin typeface="+mj-lt"/>
                <a:cs typeface="Times New Roman" pitchFamily="18" charset="0"/>
              </a:rPr>
              <a:t>F nucleus)</a:t>
            </a:r>
            <a:endParaRPr lang="en-US" sz="2400" b="1" dirty="0">
              <a:latin typeface="+mj-lt"/>
            </a:endParaRPr>
          </a:p>
        </p:txBody>
      </p:sp>
      <p:pic>
        <p:nvPicPr>
          <p:cNvPr id="12" name="Picture 9" descr="C:\IR GEN 2 DATA &amp; ANALYSIS\AFTER Installing Copper Wire Coils\Parity Measurements\2016.03.10 - 2528 to 2531 All Together\Plots\AsymmetryNoExtra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/>
          <a:stretch/>
        </p:blipFill>
        <p:spPr bwMode="auto">
          <a:xfrm>
            <a:off x="2898238" y="1107995"/>
            <a:ext cx="6714686" cy="41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1524000" y="5440509"/>
            <a:ext cx="91440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300" b="1" dirty="0">
                <a:latin typeface="+mj-lt"/>
                <a:cs typeface="Times New Roman" pitchFamily="18" charset="0"/>
              </a:rPr>
              <a:t>Statistical uncertainty </a:t>
            </a:r>
            <a:r>
              <a:rPr lang="en-US" sz="2300" b="1" dirty="0" err="1">
                <a:latin typeface="Symbol" panose="05050102010706020507" pitchFamily="18" charset="2"/>
                <a:cs typeface="Times New Roman" pitchFamily="18" charset="0"/>
              </a:rPr>
              <a:t>d</a:t>
            </a:r>
            <a:r>
              <a:rPr lang="en-US" sz="2300" b="1" i="1" dirty="0" err="1">
                <a:latin typeface="+mj-lt"/>
                <a:cs typeface="Times New Roman" pitchFamily="18" charset="0"/>
              </a:rPr>
              <a:t>W</a:t>
            </a:r>
            <a:r>
              <a:rPr lang="en-US" sz="2300" b="1" dirty="0">
                <a:latin typeface="+mj-lt"/>
                <a:cs typeface="Times New Roman" pitchFamily="18" charset="0"/>
              </a:rPr>
              <a:t> = 0.5 Hz [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2300" b="1" dirty="0">
                <a:latin typeface="+mj-lt"/>
                <a:cs typeface="Times New Roman" pitchFamily="18" charset="0"/>
              </a:rPr>
              <a:t>30 hours data]  </a:t>
            </a:r>
          </a:p>
          <a:p>
            <a:pPr marL="342900" indent="-342900" algn="ctr" eaLnBrk="0" hangingPunct="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2300" dirty="0">
                <a:latin typeface="+mj-lt"/>
                <a:cs typeface="Times New Roman" pitchFamily="18" charset="0"/>
              </a:rPr>
              <a:t>60</a:t>
            </a:r>
            <a:r>
              <a:rPr lang="en-US" sz="2300" dirty="0">
                <a:latin typeface="+mj-lt"/>
                <a:cs typeface="Times New Roman" pitchFamily="18" charset="0"/>
                <a:sym typeface="Symbol" panose="05050102010706020507" pitchFamily="18" charset="2"/>
              </a:rPr>
              <a:t> more sensitive than best atomic experiment (</a:t>
            </a:r>
            <a:r>
              <a:rPr lang="en-US" sz="2300" dirty="0" err="1">
                <a:latin typeface="+mj-lt"/>
                <a:cs typeface="Times New Roman" pitchFamily="18" charset="0"/>
                <a:sym typeface="Symbol" panose="05050102010706020507" pitchFamily="18" charset="2"/>
              </a:rPr>
              <a:t>Wieman</a:t>
            </a:r>
            <a:r>
              <a:rPr lang="en-US" sz="2300" dirty="0">
                <a:latin typeface="+mj-lt"/>
                <a:cs typeface="Times New Roman" pitchFamily="18" charset="0"/>
                <a:sym typeface="Symbol" panose="05050102010706020507" pitchFamily="18" charset="2"/>
              </a:rPr>
              <a:t>, </a:t>
            </a:r>
            <a:r>
              <a:rPr lang="en-US" sz="2300" baseline="30000" dirty="0">
                <a:latin typeface="+mj-lt"/>
                <a:cs typeface="Times New Roman" pitchFamily="18" charset="0"/>
                <a:sym typeface="Symbol" panose="05050102010706020507" pitchFamily="18" charset="2"/>
              </a:rPr>
              <a:t>133</a:t>
            </a:r>
            <a:r>
              <a:rPr lang="en-US" sz="2300" dirty="0">
                <a:latin typeface="+mj-lt"/>
                <a:cs typeface="Times New Roman" pitchFamily="18" charset="0"/>
                <a:sym typeface="Symbol" panose="05050102010706020507" pitchFamily="18" charset="2"/>
              </a:rPr>
              <a:t>Cs)</a:t>
            </a:r>
          </a:p>
          <a:p>
            <a:pPr marL="342900" indent="-342900" algn="ctr" eaLnBrk="0" hangingPunct="0">
              <a:buFont typeface="Arial" panose="020B0604020202020204" pitchFamily="34" charset="0"/>
              <a:buChar char="•"/>
            </a:pPr>
            <a:r>
              <a:rPr lang="en-US" sz="2300" dirty="0">
                <a:latin typeface="+mj-lt"/>
                <a:cs typeface="Times New Roman" pitchFamily="18" charset="0"/>
                <a:sym typeface="Symbol" panose="05050102010706020507" pitchFamily="18" charset="2"/>
              </a:rPr>
              <a:t>Sufficient to measure effect in many heavy nuclei</a:t>
            </a:r>
            <a:br>
              <a:rPr lang="en-US" sz="2300" dirty="0">
                <a:latin typeface="+mj-lt"/>
                <a:cs typeface="Times New Roman" pitchFamily="18" charset="0"/>
                <a:sym typeface="Symbol" panose="05050102010706020507" pitchFamily="18" charset="2"/>
              </a:rPr>
            </a:br>
            <a:r>
              <a:rPr lang="en-US" sz="2300" dirty="0">
                <a:latin typeface="+mj-lt"/>
                <a:cs typeface="Times New Roman" pitchFamily="18" charset="0"/>
                <a:sym typeface="Symbol" panose="05050102010706020507" pitchFamily="18" charset="2"/>
              </a:rPr>
              <a:t>&amp; several light nuclei w/anticipated technical upgrades</a:t>
            </a:r>
            <a:r>
              <a:rPr lang="en-US" sz="2300" dirty="0">
                <a:latin typeface="+mj-lt"/>
                <a:cs typeface="Times New Roman" pitchFamily="18" charset="0"/>
              </a:rPr>
              <a:t> </a:t>
            </a:r>
            <a:endParaRPr lang="en-US" sz="2300" b="1" dirty="0">
              <a:latin typeface="+mj-lt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3545394" y="1331202"/>
            <a:ext cx="286901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Avg. over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30 hours:</a:t>
            </a:r>
          </a:p>
          <a:p>
            <a:pPr algn="ctr" eaLnBrk="0" hangingPunct="0"/>
            <a:r>
              <a:rPr lang="en-US" sz="2400" i="1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W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/2</a:t>
            </a:r>
            <a:r>
              <a:rPr lang="en-US" sz="2400" dirty="0">
                <a:solidFill>
                  <a:srgbClr val="FF0000"/>
                </a:solidFill>
                <a:latin typeface="Symbol" panose="05050102010706020507" pitchFamily="18" charset="2"/>
                <a:cs typeface="Times New Roman" pitchFamily="18" charset="0"/>
              </a:rPr>
              <a:t>p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= -0.03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  <a:sym typeface="Symbol" panose="05050102010706020507" pitchFamily="18" charset="2"/>
              </a:rPr>
              <a:t>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0.47 Hz</a:t>
            </a:r>
          </a:p>
          <a:p>
            <a:pPr algn="ctr" eaLnBrk="0" hangingPunct="0"/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  <a:sym typeface="Symbol" panose="05050102010706020507" pitchFamily="18" charset="2"/>
              </a:rPr>
              <a:t>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consistent w/ zero </a:t>
            </a: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6673189" y="4383229"/>
            <a:ext cx="259387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000" dirty="0">
                <a:latin typeface="Symbol" panose="05050102010706020507" pitchFamily="18" charset="2"/>
                <a:cs typeface="Times New Roman" pitchFamily="18" charset="0"/>
              </a:rPr>
              <a:t>c</a:t>
            </a:r>
            <a:r>
              <a:rPr lang="en-US" sz="2000" baseline="30000" dirty="0">
                <a:latin typeface="+mj-lt"/>
                <a:cs typeface="Times New Roman" pitchFamily="18" charset="0"/>
              </a:rPr>
              <a:t>2</a:t>
            </a:r>
            <a:r>
              <a:rPr lang="en-US" sz="2000" baseline="-25000" dirty="0">
                <a:latin typeface="+mj-lt"/>
                <a:cs typeface="Times New Roman" pitchFamily="18" charset="0"/>
              </a:rPr>
              <a:t>d.o.f.</a:t>
            </a:r>
            <a:r>
              <a:rPr lang="en-US" sz="2000" dirty="0">
                <a:latin typeface="+mj-lt"/>
                <a:cs typeface="Times New Roman" pitchFamily="18" charset="0"/>
              </a:rPr>
              <a:t> = 0.66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6512878" y="3496128"/>
            <a:ext cx="291449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sz="2000" dirty="0">
                <a:latin typeface="+mj-lt"/>
                <a:cs typeface="Times New Roman" pitchFamily="18" charset="0"/>
              </a:rPr>
              <a:t>Typical data with</a:t>
            </a:r>
          </a:p>
          <a:p>
            <a:pPr algn="ctr" eaLnBrk="0" hangingPunct="0"/>
            <a:r>
              <a:rPr lang="en-US" sz="2000" dirty="0">
                <a:latin typeface="+mj-lt"/>
                <a:cs typeface="Times New Roman" pitchFamily="18" charset="0"/>
              </a:rPr>
              <a:t>Offset = 0.006</a:t>
            </a:r>
            <a:r>
              <a:rPr lang="en-US" sz="2000" dirty="0">
                <a:latin typeface="+mj-lt"/>
                <a:cs typeface="Times New Roman" pitchFamily="18" charset="0"/>
                <a:sym typeface="Symbol" panose="05050102010706020507" pitchFamily="18" charset="2"/>
              </a:rPr>
              <a:t>0.001</a:t>
            </a:r>
          </a:p>
          <a:p>
            <a:pPr algn="ctr" eaLnBrk="0" hangingPunct="0"/>
            <a:r>
              <a:rPr lang="en-US" sz="2000" dirty="0">
                <a:latin typeface="+mj-lt"/>
                <a:cs typeface="Times New Roman" pitchFamily="18" charset="0"/>
                <a:sym typeface="Symbol" panose="05050102010706020507" pitchFamily="18" charset="2"/>
              </a:rPr>
              <a:t>(from small stray </a:t>
            </a:r>
            <a:r>
              <a:rPr lang="en-US" sz="2000" dirty="0">
                <a:latin typeface="Euclid Math One" panose="05050601010101010101" pitchFamily="18" charset="2"/>
                <a:cs typeface="Times New Roman" pitchFamily="18" charset="0"/>
                <a:sym typeface="Symbol" panose="05050102010706020507" pitchFamily="18" charset="2"/>
              </a:rPr>
              <a:t>E</a:t>
            </a:r>
            <a:r>
              <a:rPr lang="en-US" sz="2000" dirty="0">
                <a:latin typeface="+mj-lt"/>
                <a:cs typeface="Times New Roman" pitchFamily="18" charset="0"/>
                <a:sym typeface="Symbol" panose="05050102010706020507" pitchFamily="18" charset="2"/>
              </a:rPr>
              <a:t>-field)</a:t>
            </a:r>
            <a:endParaRPr 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46993" y="904032"/>
            <a:ext cx="5856077" cy="24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655519" y="18245"/>
            <a:ext cx="8808672" cy="57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 i="1" kern="0" dirty="0">
                <a:solidFill>
                  <a:schemeClr val="accent2"/>
                </a:solidFill>
                <a:latin typeface="Verdana" pitchFamily="34" charset="0"/>
              </a:rPr>
              <a:t>Questions/requests for theorists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22691" y="690778"/>
            <a:ext cx="9144000" cy="5927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--Calculations with new HPV parameterization</a:t>
            </a:r>
          </a:p>
          <a:p>
            <a:pPr algn="ctr"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--Calculate lightest nuclei (accessible via no-core shell model…?)</a:t>
            </a:r>
          </a:p>
          <a:p>
            <a:pPr algn="ctr"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--Quantitative uncertainties on calculations!</a:t>
            </a:r>
          </a:p>
          <a:p>
            <a:pPr marL="0" lvl="1" algn="ctr"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--Could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C</a:t>
            </a:r>
            <a:r>
              <a:rPr lang="en-US" sz="22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2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values be extracted reliably from light nuclei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with existing HPV data &amp; understanding?</a:t>
            </a:r>
          </a:p>
          <a:p>
            <a:pPr marL="0" lvl="1" algn="ctr"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--Is consistency check between isotopes in heavier nuclei useful?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--special cases of particular interest?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(e.g. </a:t>
            </a:r>
            <a:r>
              <a:rPr lang="en-US" sz="2200" baseline="30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19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F… can it be calculated accurately?)</a:t>
            </a:r>
          </a:p>
          <a:p>
            <a:pPr marL="0" lvl="1" algn="ctr"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--Can anapole measurements (with known inputs) shed light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on other related calculations e.g. Schiff moment, 0</a:t>
            </a:r>
            <a:r>
              <a:rPr lang="en-US" sz="2200" dirty="0">
                <a:latin typeface="Symbol" panose="05050102010706020507" pitchFamily="18" charset="2"/>
                <a:cs typeface="Calibri" panose="020F0502020204030204" pitchFamily="34" charset="0"/>
                <a:sym typeface="Symbol" panose="05050102010706020507" pitchFamily="18" charset="2"/>
              </a:rPr>
              <a:t>nbb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decay, …?</a:t>
            </a:r>
          </a:p>
          <a:p>
            <a:pPr marL="0" lvl="1" algn="ctr"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--Generally: modern theory perspective on anapole moments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</a:b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URGENTLY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needed (&gt;10 years since last nuclear theory paper)</a:t>
            </a:r>
          </a:p>
        </p:txBody>
      </p:sp>
    </p:spTree>
    <p:extLst>
      <p:ext uri="{BB962C8B-B14F-4D97-AF65-F5344CB8AC3E}">
        <p14:creationId xmlns:p14="http://schemas.microsoft.com/office/powerpoint/2010/main" val="3418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2487" y="30163"/>
            <a:ext cx="11510127" cy="858837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HPNC measurements including anapole moments (prior to</a:t>
            </a:r>
            <a:r>
              <a:rPr lang="en-US" sz="3000" b="1" dirty="0">
                <a:solidFill>
                  <a:srgbClr val="2D2D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2018)</a:t>
            </a:r>
            <a:b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</a:b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in 2-D slice of DDH parameters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3" cstate="print">
            <a:lum bright="-18000" contrast="50000"/>
          </a:blip>
          <a:srcRect/>
          <a:stretch>
            <a:fillRect/>
          </a:stretch>
        </p:blipFill>
        <p:spPr bwMode="auto">
          <a:xfrm>
            <a:off x="3168650" y="1063037"/>
            <a:ext cx="56769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115904" y="1239735"/>
            <a:ext cx="6318251" cy="4810125"/>
            <a:chOff x="1616" y="762"/>
            <a:chExt cx="3980" cy="3030"/>
          </a:xfrm>
        </p:grpSpPr>
        <p:sp>
          <p:nvSpPr>
            <p:cNvPr id="23560" name="Freeform 6"/>
            <p:cNvSpPr>
              <a:spLocks/>
            </p:cNvSpPr>
            <p:nvPr/>
          </p:nvSpPr>
          <p:spPr bwMode="auto">
            <a:xfrm>
              <a:off x="1616" y="774"/>
              <a:ext cx="2871" cy="3018"/>
            </a:xfrm>
            <a:custGeom>
              <a:avLst/>
              <a:gdLst>
                <a:gd name="T0" fmla="*/ 8 w 2871"/>
                <a:gd name="T1" fmla="*/ 2815 h 3018"/>
                <a:gd name="T2" fmla="*/ 292 w 2871"/>
                <a:gd name="T3" fmla="*/ 3018 h 3018"/>
                <a:gd name="T4" fmla="*/ 713 w 2871"/>
                <a:gd name="T5" fmla="*/ 3010 h 3018"/>
                <a:gd name="T6" fmla="*/ 2871 w 2871"/>
                <a:gd name="T7" fmla="*/ 0 h 3018"/>
                <a:gd name="T8" fmla="*/ 1914 w 2871"/>
                <a:gd name="T9" fmla="*/ 0 h 3018"/>
                <a:gd name="T10" fmla="*/ 0 w 2871"/>
                <a:gd name="T11" fmla="*/ 2677 h 3018"/>
                <a:gd name="T12" fmla="*/ 8 w 2871"/>
                <a:gd name="T13" fmla="*/ 2815 h 30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71"/>
                <a:gd name="T22" fmla="*/ 0 h 3018"/>
                <a:gd name="T23" fmla="*/ 2871 w 2871"/>
                <a:gd name="T24" fmla="*/ 3018 h 3018"/>
                <a:gd name="connsiteX0" fmla="*/ 96 w 10000"/>
                <a:gd name="connsiteY0" fmla="*/ 9812 h 10000"/>
                <a:gd name="connsiteX1" fmla="*/ 1017 w 10000"/>
                <a:gd name="connsiteY1" fmla="*/ 10000 h 10000"/>
                <a:gd name="connsiteX2" fmla="*/ 2483 w 10000"/>
                <a:gd name="connsiteY2" fmla="*/ 9973 h 10000"/>
                <a:gd name="connsiteX3" fmla="*/ 10000 w 10000"/>
                <a:gd name="connsiteY3" fmla="*/ 0 h 10000"/>
                <a:gd name="connsiteX4" fmla="*/ 6667 w 10000"/>
                <a:gd name="connsiteY4" fmla="*/ 0 h 10000"/>
                <a:gd name="connsiteX5" fmla="*/ 0 w 10000"/>
                <a:gd name="connsiteY5" fmla="*/ 8870 h 10000"/>
                <a:gd name="connsiteX6" fmla="*/ 96 w 10000"/>
                <a:gd name="connsiteY6" fmla="*/ 9812 h 10000"/>
                <a:gd name="connsiteX0" fmla="*/ 9 w 10015"/>
                <a:gd name="connsiteY0" fmla="*/ 9844 h 10000"/>
                <a:gd name="connsiteX1" fmla="*/ 1032 w 10015"/>
                <a:gd name="connsiteY1" fmla="*/ 10000 h 10000"/>
                <a:gd name="connsiteX2" fmla="*/ 2498 w 10015"/>
                <a:gd name="connsiteY2" fmla="*/ 9973 h 10000"/>
                <a:gd name="connsiteX3" fmla="*/ 10015 w 10015"/>
                <a:gd name="connsiteY3" fmla="*/ 0 h 10000"/>
                <a:gd name="connsiteX4" fmla="*/ 6682 w 10015"/>
                <a:gd name="connsiteY4" fmla="*/ 0 h 10000"/>
                <a:gd name="connsiteX5" fmla="*/ 15 w 10015"/>
                <a:gd name="connsiteY5" fmla="*/ 8870 h 10000"/>
                <a:gd name="connsiteX6" fmla="*/ 9 w 10015"/>
                <a:gd name="connsiteY6" fmla="*/ 9844 h 10000"/>
                <a:gd name="connsiteX0" fmla="*/ 96 w 10000"/>
                <a:gd name="connsiteY0" fmla="*/ 10006 h 10006"/>
                <a:gd name="connsiteX1" fmla="*/ 1017 w 10000"/>
                <a:gd name="connsiteY1" fmla="*/ 10000 h 10006"/>
                <a:gd name="connsiteX2" fmla="*/ 2483 w 10000"/>
                <a:gd name="connsiteY2" fmla="*/ 9973 h 10006"/>
                <a:gd name="connsiteX3" fmla="*/ 10000 w 10000"/>
                <a:gd name="connsiteY3" fmla="*/ 0 h 10006"/>
                <a:gd name="connsiteX4" fmla="*/ 6667 w 10000"/>
                <a:gd name="connsiteY4" fmla="*/ 0 h 10006"/>
                <a:gd name="connsiteX5" fmla="*/ 0 w 10000"/>
                <a:gd name="connsiteY5" fmla="*/ 8870 h 10006"/>
                <a:gd name="connsiteX6" fmla="*/ 96 w 10000"/>
                <a:gd name="connsiteY6" fmla="*/ 10006 h 10006"/>
                <a:gd name="connsiteX0" fmla="*/ 9 w 10049"/>
                <a:gd name="connsiteY0" fmla="*/ 9909 h 10000"/>
                <a:gd name="connsiteX1" fmla="*/ 1066 w 10049"/>
                <a:gd name="connsiteY1" fmla="*/ 10000 h 10000"/>
                <a:gd name="connsiteX2" fmla="*/ 2532 w 10049"/>
                <a:gd name="connsiteY2" fmla="*/ 9973 h 10000"/>
                <a:gd name="connsiteX3" fmla="*/ 10049 w 10049"/>
                <a:gd name="connsiteY3" fmla="*/ 0 h 10000"/>
                <a:gd name="connsiteX4" fmla="*/ 6716 w 10049"/>
                <a:gd name="connsiteY4" fmla="*/ 0 h 10000"/>
                <a:gd name="connsiteX5" fmla="*/ 49 w 10049"/>
                <a:gd name="connsiteY5" fmla="*/ 8870 h 10000"/>
                <a:gd name="connsiteX6" fmla="*/ 9 w 10049"/>
                <a:gd name="connsiteY6" fmla="*/ 9909 h 10000"/>
                <a:gd name="connsiteX0" fmla="*/ 28 w 10000"/>
                <a:gd name="connsiteY0" fmla="*/ 10071 h 10071"/>
                <a:gd name="connsiteX1" fmla="*/ 1017 w 10000"/>
                <a:gd name="connsiteY1" fmla="*/ 10000 h 10071"/>
                <a:gd name="connsiteX2" fmla="*/ 2483 w 10000"/>
                <a:gd name="connsiteY2" fmla="*/ 9973 h 10071"/>
                <a:gd name="connsiteX3" fmla="*/ 10000 w 10000"/>
                <a:gd name="connsiteY3" fmla="*/ 0 h 10071"/>
                <a:gd name="connsiteX4" fmla="*/ 6667 w 10000"/>
                <a:gd name="connsiteY4" fmla="*/ 0 h 10071"/>
                <a:gd name="connsiteX5" fmla="*/ 0 w 10000"/>
                <a:gd name="connsiteY5" fmla="*/ 8870 h 10071"/>
                <a:gd name="connsiteX6" fmla="*/ 28 w 10000"/>
                <a:gd name="connsiteY6" fmla="*/ 10071 h 10071"/>
                <a:gd name="connsiteX0" fmla="*/ 28 w 10000"/>
                <a:gd name="connsiteY0" fmla="*/ 9942 h 10000"/>
                <a:gd name="connsiteX1" fmla="*/ 1017 w 10000"/>
                <a:gd name="connsiteY1" fmla="*/ 10000 h 10000"/>
                <a:gd name="connsiteX2" fmla="*/ 2483 w 10000"/>
                <a:gd name="connsiteY2" fmla="*/ 9973 h 10000"/>
                <a:gd name="connsiteX3" fmla="*/ 10000 w 10000"/>
                <a:gd name="connsiteY3" fmla="*/ 0 h 10000"/>
                <a:gd name="connsiteX4" fmla="*/ 6667 w 10000"/>
                <a:gd name="connsiteY4" fmla="*/ 0 h 10000"/>
                <a:gd name="connsiteX5" fmla="*/ 0 w 10000"/>
                <a:gd name="connsiteY5" fmla="*/ 8870 h 10000"/>
                <a:gd name="connsiteX6" fmla="*/ 28 w 10000"/>
                <a:gd name="connsiteY6" fmla="*/ 994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28" y="9942"/>
                  </a:moveTo>
                  <a:lnTo>
                    <a:pt x="1017" y="10000"/>
                  </a:lnTo>
                  <a:lnTo>
                    <a:pt x="2483" y="9973"/>
                  </a:lnTo>
                  <a:lnTo>
                    <a:pt x="10000" y="0"/>
                  </a:lnTo>
                  <a:lnTo>
                    <a:pt x="6667" y="0"/>
                  </a:lnTo>
                  <a:lnTo>
                    <a:pt x="0" y="8870"/>
                  </a:lnTo>
                  <a:cubicBezTo>
                    <a:pt x="9" y="9022"/>
                    <a:pt x="19" y="9790"/>
                    <a:pt x="28" y="9942"/>
                  </a:cubicBezTo>
                  <a:close/>
                </a:path>
              </a:pathLst>
            </a:custGeom>
            <a:solidFill>
              <a:srgbClr val="3366FF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561" name="Text Box 10"/>
            <p:cNvSpPr txBox="1">
              <a:spLocks noChangeArrowheads="1"/>
            </p:cNvSpPr>
            <p:nvPr/>
          </p:nvSpPr>
          <p:spPr bwMode="auto">
            <a:xfrm>
              <a:off x="4787" y="762"/>
              <a:ext cx="809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Odd-n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isotopes</a:t>
              </a:r>
            </a:p>
          </p:txBody>
        </p:sp>
      </p:grpSp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5799139" y="3363326"/>
            <a:ext cx="153987" cy="155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7F6B1C2-CCB6-4CFC-92B0-2A6E5B982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8208" y="3132459"/>
            <a:ext cx="3060453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prior </a:t>
            </a:r>
          </a:p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anapole measurement</a:t>
            </a:r>
            <a:b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atomic PV</a:t>
            </a:r>
            <a:b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en-US" sz="2000" baseline="30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133</a:t>
            </a: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</a:t>
            </a:r>
          </a:p>
          <a:p>
            <a:pPr algn="ctr">
              <a:defRPr/>
            </a:pP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[C. </a:t>
            </a:r>
            <a:r>
              <a:rPr lang="en-US" sz="16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Wieman</a:t>
            </a: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group, </a:t>
            </a:r>
            <a:b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JILA, 1997]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7ECC39-03FE-4785-B73C-D89264BD93D3}"/>
              </a:ext>
            </a:extLst>
          </p:cNvPr>
          <p:cNvSpPr/>
          <p:nvPr/>
        </p:nvSpPr>
        <p:spPr>
          <a:xfrm>
            <a:off x="7181636" y="3342778"/>
            <a:ext cx="985869" cy="581950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15421757-7946-4478-B9EB-2607BB917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5930" y="5105280"/>
            <a:ext cx="22923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Assumes ~30% uncertainty in nuclear structure calculations</a:t>
            </a:r>
          </a:p>
        </p:txBody>
      </p:sp>
    </p:spTree>
    <p:extLst>
      <p:ext uri="{BB962C8B-B14F-4D97-AF65-F5344CB8AC3E}">
        <p14:creationId xmlns:p14="http://schemas.microsoft.com/office/powerpoint/2010/main" val="291286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2487" y="30163"/>
            <a:ext cx="11510127" cy="858837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HPNC measurements including anapole moments (prior to</a:t>
            </a:r>
            <a:r>
              <a:rPr lang="en-US" sz="3000" b="1" dirty="0">
                <a:solidFill>
                  <a:srgbClr val="2D2D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2018)</a:t>
            </a:r>
            <a:b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</a:b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in 2-D slice of DDH parameters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3" cstate="print">
            <a:lum bright="-18000" contrast="50000"/>
          </a:blip>
          <a:srcRect/>
          <a:stretch>
            <a:fillRect/>
          </a:stretch>
        </p:blipFill>
        <p:spPr bwMode="auto">
          <a:xfrm>
            <a:off x="3168650" y="1063037"/>
            <a:ext cx="56769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136773" y="1201150"/>
            <a:ext cx="5889622" cy="4829175"/>
            <a:chOff x="386" y="721"/>
            <a:chExt cx="3710" cy="3042"/>
          </a:xfrm>
        </p:grpSpPr>
        <p:sp>
          <p:nvSpPr>
            <p:cNvPr id="23562" name="Freeform 9"/>
            <p:cNvSpPr>
              <a:spLocks/>
            </p:cNvSpPr>
            <p:nvPr/>
          </p:nvSpPr>
          <p:spPr bwMode="auto">
            <a:xfrm>
              <a:off x="1638" y="745"/>
              <a:ext cx="2458" cy="3018"/>
            </a:xfrm>
            <a:custGeom>
              <a:avLst/>
              <a:gdLst>
                <a:gd name="T0" fmla="*/ 2458 w 2458"/>
                <a:gd name="T1" fmla="*/ 3018 h 3018"/>
                <a:gd name="T2" fmla="*/ 867 w 2458"/>
                <a:gd name="T3" fmla="*/ 0 h 3018"/>
                <a:gd name="T4" fmla="*/ 0 w 2458"/>
                <a:gd name="T5" fmla="*/ 8 h 3018"/>
                <a:gd name="T6" fmla="*/ 1581 w 2458"/>
                <a:gd name="T7" fmla="*/ 3018 h 3018"/>
                <a:gd name="T8" fmla="*/ 2458 w 2458"/>
                <a:gd name="T9" fmla="*/ 3018 h 30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8"/>
                <a:gd name="T16" fmla="*/ 0 h 3018"/>
                <a:gd name="T17" fmla="*/ 2458 w 2458"/>
                <a:gd name="T18" fmla="*/ 3018 h 30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58" h="3018">
                  <a:moveTo>
                    <a:pt x="2458" y="3018"/>
                  </a:moveTo>
                  <a:lnTo>
                    <a:pt x="867" y="0"/>
                  </a:lnTo>
                  <a:lnTo>
                    <a:pt x="0" y="8"/>
                  </a:lnTo>
                  <a:lnTo>
                    <a:pt x="1581" y="3018"/>
                  </a:lnTo>
                  <a:lnTo>
                    <a:pt x="2458" y="3018"/>
                  </a:lnTo>
                  <a:close/>
                </a:path>
              </a:pathLst>
            </a:custGeom>
            <a:solidFill>
              <a:srgbClr val="00B05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563" name="Text Box 11"/>
            <p:cNvSpPr txBox="1">
              <a:spLocks noChangeArrowheads="1"/>
            </p:cNvSpPr>
            <p:nvPr/>
          </p:nvSpPr>
          <p:spPr bwMode="auto">
            <a:xfrm>
              <a:off x="386" y="721"/>
              <a:ext cx="997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New o</a:t>
              </a:r>
              <a:r>
                <a:rPr lang="en-US" sz="2000" dirty="0" err="1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dd</a:t>
              </a:r>
              <a:r>
                <a:rPr lang="en-US" sz="20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-p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isotopes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115904" y="1239735"/>
            <a:ext cx="6299200" cy="4810125"/>
            <a:chOff x="1616" y="762"/>
            <a:chExt cx="3968" cy="3030"/>
          </a:xfrm>
        </p:grpSpPr>
        <p:sp>
          <p:nvSpPr>
            <p:cNvPr id="23560" name="Freeform 6"/>
            <p:cNvSpPr>
              <a:spLocks/>
            </p:cNvSpPr>
            <p:nvPr/>
          </p:nvSpPr>
          <p:spPr bwMode="auto">
            <a:xfrm>
              <a:off x="1616" y="774"/>
              <a:ext cx="2871" cy="3018"/>
            </a:xfrm>
            <a:custGeom>
              <a:avLst/>
              <a:gdLst>
                <a:gd name="T0" fmla="*/ 8 w 2871"/>
                <a:gd name="T1" fmla="*/ 2815 h 3018"/>
                <a:gd name="T2" fmla="*/ 292 w 2871"/>
                <a:gd name="T3" fmla="*/ 3018 h 3018"/>
                <a:gd name="T4" fmla="*/ 713 w 2871"/>
                <a:gd name="T5" fmla="*/ 3010 h 3018"/>
                <a:gd name="T6" fmla="*/ 2871 w 2871"/>
                <a:gd name="T7" fmla="*/ 0 h 3018"/>
                <a:gd name="T8" fmla="*/ 1914 w 2871"/>
                <a:gd name="T9" fmla="*/ 0 h 3018"/>
                <a:gd name="T10" fmla="*/ 0 w 2871"/>
                <a:gd name="T11" fmla="*/ 2677 h 3018"/>
                <a:gd name="T12" fmla="*/ 8 w 2871"/>
                <a:gd name="T13" fmla="*/ 2815 h 30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71"/>
                <a:gd name="T22" fmla="*/ 0 h 3018"/>
                <a:gd name="T23" fmla="*/ 2871 w 2871"/>
                <a:gd name="T24" fmla="*/ 3018 h 3018"/>
                <a:gd name="connsiteX0" fmla="*/ 96 w 10000"/>
                <a:gd name="connsiteY0" fmla="*/ 9812 h 10000"/>
                <a:gd name="connsiteX1" fmla="*/ 1017 w 10000"/>
                <a:gd name="connsiteY1" fmla="*/ 10000 h 10000"/>
                <a:gd name="connsiteX2" fmla="*/ 2483 w 10000"/>
                <a:gd name="connsiteY2" fmla="*/ 9973 h 10000"/>
                <a:gd name="connsiteX3" fmla="*/ 10000 w 10000"/>
                <a:gd name="connsiteY3" fmla="*/ 0 h 10000"/>
                <a:gd name="connsiteX4" fmla="*/ 6667 w 10000"/>
                <a:gd name="connsiteY4" fmla="*/ 0 h 10000"/>
                <a:gd name="connsiteX5" fmla="*/ 0 w 10000"/>
                <a:gd name="connsiteY5" fmla="*/ 8870 h 10000"/>
                <a:gd name="connsiteX6" fmla="*/ 96 w 10000"/>
                <a:gd name="connsiteY6" fmla="*/ 9812 h 10000"/>
                <a:gd name="connsiteX0" fmla="*/ 9 w 10015"/>
                <a:gd name="connsiteY0" fmla="*/ 9844 h 10000"/>
                <a:gd name="connsiteX1" fmla="*/ 1032 w 10015"/>
                <a:gd name="connsiteY1" fmla="*/ 10000 h 10000"/>
                <a:gd name="connsiteX2" fmla="*/ 2498 w 10015"/>
                <a:gd name="connsiteY2" fmla="*/ 9973 h 10000"/>
                <a:gd name="connsiteX3" fmla="*/ 10015 w 10015"/>
                <a:gd name="connsiteY3" fmla="*/ 0 h 10000"/>
                <a:gd name="connsiteX4" fmla="*/ 6682 w 10015"/>
                <a:gd name="connsiteY4" fmla="*/ 0 h 10000"/>
                <a:gd name="connsiteX5" fmla="*/ 15 w 10015"/>
                <a:gd name="connsiteY5" fmla="*/ 8870 h 10000"/>
                <a:gd name="connsiteX6" fmla="*/ 9 w 10015"/>
                <a:gd name="connsiteY6" fmla="*/ 9844 h 10000"/>
                <a:gd name="connsiteX0" fmla="*/ 96 w 10000"/>
                <a:gd name="connsiteY0" fmla="*/ 10006 h 10006"/>
                <a:gd name="connsiteX1" fmla="*/ 1017 w 10000"/>
                <a:gd name="connsiteY1" fmla="*/ 10000 h 10006"/>
                <a:gd name="connsiteX2" fmla="*/ 2483 w 10000"/>
                <a:gd name="connsiteY2" fmla="*/ 9973 h 10006"/>
                <a:gd name="connsiteX3" fmla="*/ 10000 w 10000"/>
                <a:gd name="connsiteY3" fmla="*/ 0 h 10006"/>
                <a:gd name="connsiteX4" fmla="*/ 6667 w 10000"/>
                <a:gd name="connsiteY4" fmla="*/ 0 h 10006"/>
                <a:gd name="connsiteX5" fmla="*/ 0 w 10000"/>
                <a:gd name="connsiteY5" fmla="*/ 8870 h 10006"/>
                <a:gd name="connsiteX6" fmla="*/ 96 w 10000"/>
                <a:gd name="connsiteY6" fmla="*/ 10006 h 10006"/>
                <a:gd name="connsiteX0" fmla="*/ 9 w 10049"/>
                <a:gd name="connsiteY0" fmla="*/ 9909 h 10000"/>
                <a:gd name="connsiteX1" fmla="*/ 1066 w 10049"/>
                <a:gd name="connsiteY1" fmla="*/ 10000 h 10000"/>
                <a:gd name="connsiteX2" fmla="*/ 2532 w 10049"/>
                <a:gd name="connsiteY2" fmla="*/ 9973 h 10000"/>
                <a:gd name="connsiteX3" fmla="*/ 10049 w 10049"/>
                <a:gd name="connsiteY3" fmla="*/ 0 h 10000"/>
                <a:gd name="connsiteX4" fmla="*/ 6716 w 10049"/>
                <a:gd name="connsiteY4" fmla="*/ 0 h 10000"/>
                <a:gd name="connsiteX5" fmla="*/ 49 w 10049"/>
                <a:gd name="connsiteY5" fmla="*/ 8870 h 10000"/>
                <a:gd name="connsiteX6" fmla="*/ 9 w 10049"/>
                <a:gd name="connsiteY6" fmla="*/ 9909 h 10000"/>
                <a:gd name="connsiteX0" fmla="*/ 28 w 10000"/>
                <a:gd name="connsiteY0" fmla="*/ 10071 h 10071"/>
                <a:gd name="connsiteX1" fmla="*/ 1017 w 10000"/>
                <a:gd name="connsiteY1" fmla="*/ 10000 h 10071"/>
                <a:gd name="connsiteX2" fmla="*/ 2483 w 10000"/>
                <a:gd name="connsiteY2" fmla="*/ 9973 h 10071"/>
                <a:gd name="connsiteX3" fmla="*/ 10000 w 10000"/>
                <a:gd name="connsiteY3" fmla="*/ 0 h 10071"/>
                <a:gd name="connsiteX4" fmla="*/ 6667 w 10000"/>
                <a:gd name="connsiteY4" fmla="*/ 0 h 10071"/>
                <a:gd name="connsiteX5" fmla="*/ 0 w 10000"/>
                <a:gd name="connsiteY5" fmla="*/ 8870 h 10071"/>
                <a:gd name="connsiteX6" fmla="*/ 28 w 10000"/>
                <a:gd name="connsiteY6" fmla="*/ 10071 h 10071"/>
                <a:gd name="connsiteX0" fmla="*/ 28 w 10000"/>
                <a:gd name="connsiteY0" fmla="*/ 9942 h 10000"/>
                <a:gd name="connsiteX1" fmla="*/ 1017 w 10000"/>
                <a:gd name="connsiteY1" fmla="*/ 10000 h 10000"/>
                <a:gd name="connsiteX2" fmla="*/ 2483 w 10000"/>
                <a:gd name="connsiteY2" fmla="*/ 9973 h 10000"/>
                <a:gd name="connsiteX3" fmla="*/ 10000 w 10000"/>
                <a:gd name="connsiteY3" fmla="*/ 0 h 10000"/>
                <a:gd name="connsiteX4" fmla="*/ 6667 w 10000"/>
                <a:gd name="connsiteY4" fmla="*/ 0 h 10000"/>
                <a:gd name="connsiteX5" fmla="*/ 0 w 10000"/>
                <a:gd name="connsiteY5" fmla="*/ 8870 h 10000"/>
                <a:gd name="connsiteX6" fmla="*/ 28 w 10000"/>
                <a:gd name="connsiteY6" fmla="*/ 994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28" y="9942"/>
                  </a:moveTo>
                  <a:lnTo>
                    <a:pt x="1017" y="10000"/>
                  </a:lnTo>
                  <a:lnTo>
                    <a:pt x="2483" y="9973"/>
                  </a:lnTo>
                  <a:lnTo>
                    <a:pt x="10000" y="0"/>
                  </a:lnTo>
                  <a:lnTo>
                    <a:pt x="6667" y="0"/>
                  </a:lnTo>
                  <a:lnTo>
                    <a:pt x="0" y="8870"/>
                  </a:lnTo>
                  <a:cubicBezTo>
                    <a:pt x="9" y="9022"/>
                    <a:pt x="19" y="9790"/>
                    <a:pt x="28" y="9942"/>
                  </a:cubicBezTo>
                  <a:close/>
                </a:path>
              </a:pathLst>
            </a:custGeom>
            <a:solidFill>
              <a:srgbClr val="3366FF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561" name="Text Box 10"/>
            <p:cNvSpPr txBox="1">
              <a:spLocks noChangeArrowheads="1"/>
            </p:cNvSpPr>
            <p:nvPr/>
          </p:nvSpPr>
          <p:spPr bwMode="auto">
            <a:xfrm>
              <a:off x="4799" y="762"/>
              <a:ext cx="78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Odd-n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isotopes</a:t>
              </a:r>
            </a:p>
          </p:txBody>
        </p:sp>
      </p:grpSp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5799139" y="3363326"/>
            <a:ext cx="153987" cy="155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7F6B1C2-CCB6-4CFC-92B0-2A6E5B982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8208" y="3132459"/>
            <a:ext cx="3060453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prior </a:t>
            </a:r>
          </a:p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anapole measurement</a:t>
            </a:r>
            <a:b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atomic PV</a:t>
            </a:r>
            <a:b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en-US" sz="2000" baseline="30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133</a:t>
            </a: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</a:t>
            </a:r>
          </a:p>
          <a:p>
            <a:pPr algn="ctr">
              <a:defRPr/>
            </a:pP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[C. </a:t>
            </a:r>
            <a:r>
              <a:rPr lang="en-US" sz="16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Wieman</a:t>
            </a: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group, </a:t>
            </a:r>
            <a:b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JILA, 1997]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7ECC39-03FE-4785-B73C-D89264BD93D3}"/>
              </a:ext>
            </a:extLst>
          </p:cNvPr>
          <p:cNvSpPr/>
          <p:nvPr/>
        </p:nvSpPr>
        <p:spPr>
          <a:xfrm>
            <a:off x="7181636" y="3342778"/>
            <a:ext cx="985869" cy="581950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81407FC3-43A5-4617-A182-EC22DE804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0362" y="5158443"/>
            <a:ext cx="22923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Assumes ~30% uncertainty in nuclear structure calculations</a:t>
            </a:r>
          </a:p>
        </p:txBody>
      </p:sp>
    </p:spTree>
    <p:extLst>
      <p:ext uri="{BB962C8B-B14F-4D97-AF65-F5344CB8AC3E}">
        <p14:creationId xmlns:p14="http://schemas.microsoft.com/office/powerpoint/2010/main" val="409933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2487" y="30163"/>
            <a:ext cx="11510127" cy="858837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HPNC measurements including anapole moments (prior to</a:t>
            </a:r>
            <a:r>
              <a:rPr lang="en-US" sz="3000" b="1" dirty="0">
                <a:solidFill>
                  <a:srgbClr val="2D2D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2018)</a:t>
            </a:r>
            <a:b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</a:br>
            <a:r>
              <a:rPr lang="en-US" sz="3000" b="1" dirty="0">
                <a:solidFill>
                  <a:srgbClr val="2D2DB9"/>
                </a:solidFill>
                <a:latin typeface="+mn-lt"/>
                <a:cs typeface="Times New Roman" pitchFamily="18" charset="0"/>
              </a:rPr>
              <a:t>in 2-D slice of DDH parameters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3" cstate="print">
            <a:lum bright="-18000" contrast="50000"/>
          </a:blip>
          <a:srcRect/>
          <a:stretch>
            <a:fillRect/>
          </a:stretch>
        </p:blipFill>
        <p:spPr bwMode="auto">
          <a:xfrm>
            <a:off x="3168650" y="1063037"/>
            <a:ext cx="56769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136773" y="1201150"/>
            <a:ext cx="5889622" cy="4829175"/>
            <a:chOff x="386" y="721"/>
            <a:chExt cx="3710" cy="3042"/>
          </a:xfrm>
        </p:grpSpPr>
        <p:sp>
          <p:nvSpPr>
            <p:cNvPr id="23562" name="Freeform 9"/>
            <p:cNvSpPr>
              <a:spLocks/>
            </p:cNvSpPr>
            <p:nvPr/>
          </p:nvSpPr>
          <p:spPr bwMode="auto">
            <a:xfrm>
              <a:off x="1638" y="745"/>
              <a:ext cx="2458" cy="3018"/>
            </a:xfrm>
            <a:custGeom>
              <a:avLst/>
              <a:gdLst>
                <a:gd name="T0" fmla="*/ 2458 w 2458"/>
                <a:gd name="T1" fmla="*/ 3018 h 3018"/>
                <a:gd name="T2" fmla="*/ 867 w 2458"/>
                <a:gd name="T3" fmla="*/ 0 h 3018"/>
                <a:gd name="T4" fmla="*/ 0 w 2458"/>
                <a:gd name="T5" fmla="*/ 8 h 3018"/>
                <a:gd name="T6" fmla="*/ 1581 w 2458"/>
                <a:gd name="T7" fmla="*/ 3018 h 3018"/>
                <a:gd name="T8" fmla="*/ 2458 w 2458"/>
                <a:gd name="T9" fmla="*/ 3018 h 30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8"/>
                <a:gd name="T16" fmla="*/ 0 h 3018"/>
                <a:gd name="T17" fmla="*/ 2458 w 2458"/>
                <a:gd name="T18" fmla="*/ 3018 h 30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58" h="3018">
                  <a:moveTo>
                    <a:pt x="2458" y="3018"/>
                  </a:moveTo>
                  <a:lnTo>
                    <a:pt x="867" y="0"/>
                  </a:lnTo>
                  <a:lnTo>
                    <a:pt x="0" y="8"/>
                  </a:lnTo>
                  <a:lnTo>
                    <a:pt x="1581" y="3018"/>
                  </a:lnTo>
                  <a:lnTo>
                    <a:pt x="2458" y="3018"/>
                  </a:lnTo>
                  <a:close/>
                </a:path>
              </a:pathLst>
            </a:custGeom>
            <a:solidFill>
              <a:srgbClr val="00B050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563" name="Text Box 11"/>
            <p:cNvSpPr txBox="1">
              <a:spLocks noChangeArrowheads="1"/>
            </p:cNvSpPr>
            <p:nvPr/>
          </p:nvSpPr>
          <p:spPr bwMode="auto">
            <a:xfrm>
              <a:off x="386" y="721"/>
              <a:ext cx="997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New o</a:t>
              </a:r>
              <a:r>
                <a:rPr lang="en-US" sz="2000" dirty="0" err="1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dd</a:t>
              </a:r>
              <a:r>
                <a:rPr lang="en-US" sz="20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-p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isotopes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115904" y="1239735"/>
            <a:ext cx="6299200" cy="4810125"/>
            <a:chOff x="1616" y="762"/>
            <a:chExt cx="3968" cy="3030"/>
          </a:xfrm>
        </p:grpSpPr>
        <p:sp>
          <p:nvSpPr>
            <p:cNvPr id="23560" name="Freeform 6"/>
            <p:cNvSpPr>
              <a:spLocks/>
            </p:cNvSpPr>
            <p:nvPr/>
          </p:nvSpPr>
          <p:spPr bwMode="auto">
            <a:xfrm>
              <a:off x="1616" y="774"/>
              <a:ext cx="2871" cy="3018"/>
            </a:xfrm>
            <a:custGeom>
              <a:avLst/>
              <a:gdLst>
                <a:gd name="T0" fmla="*/ 8 w 2871"/>
                <a:gd name="T1" fmla="*/ 2815 h 3018"/>
                <a:gd name="T2" fmla="*/ 292 w 2871"/>
                <a:gd name="T3" fmla="*/ 3018 h 3018"/>
                <a:gd name="T4" fmla="*/ 713 w 2871"/>
                <a:gd name="T5" fmla="*/ 3010 h 3018"/>
                <a:gd name="T6" fmla="*/ 2871 w 2871"/>
                <a:gd name="T7" fmla="*/ 0 h 3018"/>
                <a:gd name="T8" fmla="*/ 1914 w 2871"/>
                <a:gd name="T9" fmla="*/ 0 h 3018"/>
                <a:gd name="T10" fmla="*/ 0 w 2871"/>
                <a:gd name="T11" fmla="*/ 2677 h 3018"/>
                <a:gd name="T12" fmla="*/ 8 w 2871"/>
                <a:gd name="T13" fmla="*/ 2815 h 30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71"/>
                <a:gd name="T22" fmla="*/ 0 h 3018"/>
                <a:gd name="T23" fmla="*/ 2871 w 2871"/>
                <a:gd name="T24" fmla="*/ 3018 h 3018"/>
                <a:gd name="connsiteX0" fmla="*/ 96 w 10000"/>
                <a:gd name="connsiteY0" fmla="*/ 9812 h 10000"/>
                <a:gd name="connsiteX1" fmla="*/ 1017 w 10000"/>
                <a:gd name="connsiteY1" fmla="*/ 10000 h 10000"/>
                <a:gd name="connsiteX2" fmla="*/ 2483 w 10000"/>
                <a:gd name="connsiteY2" fmla="*/ 9973 h 10000"/>
                <a:gd name="connsiteX3" fmla="*/ 10000 w 10000"/>
                <a:gd name="connsiteY3" fmla="*/ 0 h 10000"/>
                <a:gd name="connsiteX4" fmla="*/ 6667 w 10000"/>
                <a:gd name="connsiteY4" fmla="*/ 0 h 10000"/>
                <a:gd name="connsiteX5" fmla="*/ 0 w 10000"/>
                <a:gd name="connsiteY5" fmla="*/ 8870 h 10000"/>
                <a:gd name="connsiteX6" fmla="*/ 96 w 10000"/>
                <a:gd name="connsiteY6" fmla="*/ 9812 h 10000"/>
                <a:gd name="connsiteX0" fmla="*/ 9 w 10015"/>
                <a:gd name="connsiteY0" fmla="*/ 9844 h 10000"/>
                <a:gd name="connsiteX1" fmla="*/ 1032 w 10015"/>
                <a:gd name="connsiteY1" fmla="*/ 10000 h 10000"/>
                <a:gd name="connsiteX2" fmla="*/ 2498 w 10015"/>
                <a:gd name="connsiteY2" fmla="*/ 9973 h 10000"/>
                <a:gd name="connsiteX3" fmla="*/ 10015 w 10015"/>
                <a:gd name="connsiteY3" fmla="*/ 0 h 10000"/>
                <a:gd name="connsiteX4" fmla="*/ 6682 w 10015"/>
                <a:gd name="connsiteY4" fmla="*/ 0 h 10000"/>
                <a:gd name="connsiteX5" fmla="*/ 15 w 10015"/>
                <a:gd name="connsiteY5" fmla="*/ 8870 h 10000"/>
                <a:gd name="connsiteX6" fmla="*/ 9 w 10015"/>
                <a:gd name="connsiteY6" fmla="*/ 9844 h 10000"/>
                <a:gd name="connsiteX0" fmla="*/ 96 w 10000"/>
                <a:gd name="connsiteY0" fmla="*/ 10006 h 10006"/>
                <a:gd name="connsiteX1" fmla="*/ 1017 w 10000"/>
                <a:gd name="connsiteY1" fmla="*/ 10000 h 10006"/>
                <a:gd name="connsiteX2" fmla="*/ 2483 w 10000"/>
                <a:gd name="connsiteY2" fmla="*/ 9973 h 10006"/>
                <a:gd name="connsiteX3" fmla="*/ 10000 w 10000"/>
                <a:gd name="connsiteY3" fmla="*/ 0 h 10006"/>
                <a:gd name="connsiteX4" fmla="*/ 6667 w 10000"/>
                <a:gd name="connsiteY4" fmla="*/ 0 h 10006"/>
                <a:gd name="connsiteX5" fmla="*/ 0 w 10000"/>
                <a:gd name="connsiteY5" fmla="*/ 8870 h 10006"/>
                <a:gd name="connsiteX6" fmla="*/ 96 w 10000"/>
                <a:gd name="connsiteY6" fmla="*/ 10006 h 10006"/>
                <a:gd name="connsiteX0" fmla="*/ 9 w 10049"/>
                <a:gd name="connsiteY0" fmla="*/ 9909 h 10000"/>
                <a:gd name="connsiteX1" fmla="*/ 1066 w 10049"/>
                <a:gd name="connsiteY1" fmla="*/ 10000 h 10000"/>
                <a:gd name="connsiteX2" fmla="*/ 2532 w 10049"/>
                <a:gd name="connsiteY2" fmla="*/ 9973 h 10000"/>
                <a:gd name="connsiteX3" fmla="*/ 10049 w 10049"/>
                <a:gd name="connsiteY3" fmla="*/ 0 h 10000"/>
                <a:gd name="connsiteX4" fmla="*/ 6716 w 10049"/>
                <a:gd name="connsiteY4" fmla="*/ 0 h 10000"/>
                <a:gd name="connsiteX5" fmla="*/ 49 w 10049"/>
                <a:gd name="connsiteY5" fmla="*/ 8870 h 10000"/>
                <a:gd name="connsiteX6" fmla="*/ 9 w 10049"/>
                <a:gd name="connsiteY6" fmla="*/ 9909 h 10000"/>
                <a:gd name="connsiteX0" fmla="*/ 28 w 10000"/>
                <a:gd name="connsiteY0" fmla="*/ 10071 h 10071"/>
                <a:gd name="connsiteX1" fmla="*/ 1017 w 10000"/>
                <a:gd name="connsiteY1" fmla="*/ 10000 h 10071"/>
                <a:gd name="connsiteX2" fmla="*/ 2483 w 10000"/>
                <a:gd name="connsiteY2" fmla="*/ 9973 h 10071"/>
                <a:gd name="connsiteX3" fmla="*/ 10000 w 10000"/>
                <a:gd name="connsiteY3" fmla="*/ 0 h 10071"/>
                <a:gd name="connsiteX4" fmla="*/ 6667 w 10000"/>
                <a:gd name="connsiteY4" fmla="*/ 0 h 10071"/>
                <a:gd name="connsiteX5" fmla="*/ 0 w 10000"/>
                <a:gd name="connsiteY5" fmla="*/ 8870 h 10071"/>
                <a:gd name="connsiteX6" fmla="*/ 28 w 10000"/>
                <a:gd name="connsiteY6" fmla="*/ 10071 h 10071"/>
                <a:gd name="connsiteX0" fmla="*/ 28 w 10000"/>
                <a:gd name="connsiteY0" fmla="*/ 9942 h 10000"/>
                <a:gd name="connsiteX1" fmla="*/ 1017 w 10000"/>
                <a:gd name="connsiteY1" fmla="*/ 10000 h 10000"/>
                <a:gd name="connsiteX2" fmla="*/ 2483 w 10000"/>
                <a:gd name="connsiteY2" fmla="*/ 9973 h 10000"/>
                <a:gd name="connsiteX3" fmla="*/ 10000 w 10000"/>
                <a:gd name="connsiteY3" fmla="*/ 0 h 10000"/>
                <a:gd name="connsiteX4" fmla="*/ 6667 w 10000"/>
                <a:gd name="connsiteY4" fmla="*/ 0 h 10000"/>
                <a:gd name="connsiteX5" fmla="*/ 0 w 10000"/>
                <a:gd name="connsiteY5" fmla="*/ 8870 h 10000"/>
                <a:gd name="connsiteX6" fmla="*/ 28 w 10000"/>
                <a:gd name="connsiteY6" fmla="*/ 994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28" y="9942"/>
                  </a:moveTo>
                  <a:lnTo>
                    <a:pt x="1017" y="10000"/>
                  </a:lnTo>
                  <a:lnTo>
                    <a:pt x="2483" y="9973"/>
                  </a:lnTo>
                  <a:lnTo>
                    <a:pt x="10000" y="0"/>
                  </a:lnTo>
                  <a:lnTo>
                    <a:pt x="6667" y="0"/>
                  </a:lnTo>
                  <a:lnTo>
                    <a:pt x="0" y="8870"/>
                  </a:lnTo>
                  <a:cubicBezTo>
                    <a:pt x="9" y="9022"/>
                    <a:pt x="19" y="9790"/>
                    <a:pt x="28" y="9942"/>
                  </a:cubicBezTo>
                  <a:close/>
                </a:path>
              </a:pathLst>
            </a:custGeom>
            <a:solidFill>
              <a:srgbClr val="3366FF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561" name="Text Box 10"/>
            <p:cNvSpPr txBox="1">
              <a:spLocks noChangeArrowheads="1"/>
            </p:cNvSpPr>
            <p:nvPr/>
          </p:nvSpPr>
          <p:spPr bwMode="auto">
            <a:xfrm>
              <a:off x="4799" y="762"/>
              <a:ext cx="78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Odd-n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rgbClr val="3333C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isotopes</a:t>
              </a:r>
            </a:p>
          </p:txBody>
        </p:sp>
      </p:grpSp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5799139" y="3363326"/>
            <a:ext cx="153987" cy="155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7F6B1C2-CCB6-4CFC-92B0-2A6E5B982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8208" y="3132459"/>
            <a:ext cx="3060453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prior </a:t>
            </a:r>
          </a:p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anapole measurement</a:t>
            </a:r>
            <a:b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atomic PV</a:t>
            </a:r>
            <a:b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en-US" sz="2000" baseline="30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133</a:t>
            </a: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</a:t>
            </a:r>
          </a:p>
          <a:p>
            <a:pPr algn="ctr">
              <a:defRPr/>
            </a:pP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[C. </a:t>
            </a:r>
            <a:r>
              <a:rPr lang="en-US" sz="16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Wieman</a:t>
            </a: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group, </a:t>
            </a:r>
            <a:b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JILA, 1997]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7ECC39-03FE-4785-B73C-D89264BD93D3}"/>
              </a:ext>
            </a:extLst>
          </p:cNvPr>
          <p:cNvSpPr/>
          <p:nvPr/>
        </p:nvSpPr>
        <p:spPr>
          <a:xfrm>
            <a:off x="7181636" y="3342778"/>
            <a:ext cx="985869" cy="581950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E04E851D-E373-4B24-B666-6802C7FF8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94" y="2470739"/>
            <a:ext cx="308305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NOTE:</a:t>
            </a:r>
          </a:p>
          <a:p>
            <a:pPr algn="ctr">
              <a:defRPr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anapole moments not yet evaluated in new EFT parameterization</a:t>
            </a:r>
            <a:b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large N</a:t>
            </a:r>
            <a:r>
              <a:rPr lang="en-US" sz="200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analysis</a:t>
            </a:r>
            <a:b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HPV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7909530E-0FC9-4CF0-8B0D-7331C9214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0362" y="5158443"/>
            <a:ext cx="22923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Assumes ~30% uncertainty in nuclear structure calculations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689A1C-87CD-476D-9404-CF942E1B6ACB}"/>
              </a:ext>
            </a:extLst>
          </p:cNvPr>
          <p:cNvSpPr/>
          <p:nvPr/>
        </p:nvSpPr>
        <p:spPr>
          <a:xfrm>
            <a:off x="213961" y="5010519"/>
            <a:ext cx="2714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Aft>
                <a:spcPts val="1200"/>
              </a:spcAft>
            </a:pPr>
            <a: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  <a:t>See M. </a:t>
            </a:r>
            <a:r>
              <a:rPr lang="en-US" b="1" dirty="0" err="1">
                <a:solidFill>
                  <a:srgbClr val="FF0000"/>
                </a:solidFill>
                <a:sym typeface="Symbol" panose="05050102010706020507" pitchFamily="18" charset="2"/>
              </a:rPr>
              <a:t>Sarsour</a:t>
            </a:r>
            <a: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talk</a:t>
            </a:r>
            <a:b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</a:br>
            <a:r>
              <a:rPr lang="en-US" b="1" dirty="0">
                <a:solidFill>
                  <a:srgbClr val="FF0000"/>
                </a:solidFill>
                <a:sym typeface="Symbol" panose="05050102010706020507" pitchFamily="18" charset="2"/>
              </a:rPr>
              <a:t>this session</a:t>
            </a:r>
          </a:p>
        </p:txBody>
      </p:sp>
    </p:spTree>
    <p:extLst>
      <p:ext uri="{BB962C8B-B14F-4D97-AF65-F5344CB8AC3E}">
        <p14:creationId xmlns:p14="http://schemas.microsoft.com/office/powerpoint/2010/main" val="1251776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102937</TotalTime>
  <Words>3854</Words>
  <Application>Microsoft Office PowerPoint</Application>
  <PresentationFormat>Widescreen</PresentationFormat>
  <Paragraphs>668</Paragraphs>
  <Slides>68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68</vt:i4>
      </vt:variant>
    </vt:vector>
  </HeadingPairs>
  <TitlesOfParts>
    <vt:vector size="84" baseType="lpstr">
      <vt:lpstr>Arial</vt:lpstr>
      <vt:lpstr>Verdana</vt:lpstr>
      <vt:lpstr>Cambria Math</vt:lpstr>
      <vt:lpstr>Times New Roman</vt:lpstr>
      <vt:lpstr>Times Bold</vt:lpstr>
      <vt:lpstr>Euclid Math One</vt:lpstr>
      <vt:lpstr>Euclid</vt:lpstr>
      <vt:lpstr>Trebuchet MS</vt:lpstr>
      <vt:lpstr>Calibri</vt:lpstr>
      <vt:lpstr>Symbol</vt:lpstr>
      <vt:lpstr>Office Theme</vt:lpstr>
      <vt:lpstr>Default Design</vt:lpstr>
      <vt:lpstr>Equation</vt:lpstr>
      <vt:lpstr>MathType 7.0 Equation</vt:lpstr>
      <vt:lpstr>Worksheet</vt:lpstr>
      <vt:lpstr>Microsoft Word 97 - 2003 Document</vt:lpstr>
      <vt:lpstr>ZOMBIES: an experiment to measure nuclear anapole moments</vt:lpstr>
      <vt:lpstr>Purely hadronic PV in nucleus induces nuclear spin helix = anapole moment </vt:lpstr>
      <vt:lpstr>Purely hadronic PV in nucleus induces nuclear spin helix = anapole moment </vt:lpstr>
      <vt:lpstr>Purely hadronic PV in nucleus induces nuclear spin helix = anapole moment </vt:lpstr>
      <vt:lpstr>Microscopic physics of nuclear anapole moment</vt:lpstr>
      <vt:lpstr>HPNC measurements including anapole moments (prior to ~2018) in 2-D slice of DDH parameters</vt:lpstr>
      <vt:lpstr>HPNC measurements including anapole moments (prior to ~2018) in 2-D slice of DDH parameters</vt:lpstr>
      <vt:lpstr>HPNC measurements including anapole moments (prior to ~2018) in 2-D slice of DDH parameters</vt:lpstr>
      <vt:lpstr>HPNC measurements including anapole moments (prior to ~2018) in 2-D slice of DDH parameters</vt:lpstr>
      <vt:lpstr>Mechanisms for nuclear spin-dependent parity violation in atoms and molecules</vt:lpstr>
      <vt:lpstr>Mechanisms for NSD-PV in atoms and molecules</vt:lpstr>
      <vt:lpstr>Mechanisms for NSD-PV in atoms and molecules</vt:lpstr>
      <vt:lpstr>PowerPoint Presentation</vt:lpstr>
      <vt:lpstr>PowerPoint Presentation</vt:lpstr>
      <vt:lpstr>PowerPoint Presentation</vt:lpstr>
      <vt:lpstr>PowerPoint Presentation</vt:lpstr>
      <vt:lpstr>ZOMBIES principle: amplified NSD-PV mixing in molecules w/unpaired electron</vt:lpstr>
      <vt:lpstr>Amplified NSD-PV mixing in molecules with one unpaired electron</vt:lpstr>
      <vt:lpstr>Stark interference method: apply oscillating E-field to mix nearly-degenerate opposite-parity levels</vt:lpstr>
      <vt:lpstr>Detecting PV in near-degenerate levels: AC Stark shift</vt:lpstr>
      <vt:lpstr>Detecting PV in near-degenerate levels: AC Stark shift</vt:lpstr>
      <vt:lpstr>Detecting PV in near-degenerate levels: AC Stark shift</vt:lpstr>
      <vt:lpstr>Detecting PV in near-degenerate levels: AC Stark shift</vt:lpstr>
      <vt:lpstr>Detecting PV in near-degenerate levels: AC Stark shift</vt:lpstr>
      <vt:lpstr>Detecting PV in near-degenerate levels: AC Stark shift</vt:lpstr>
      <vt:lpstr>Signal, Asymmetry, Sensitivity</vt:lpstr>
      <vt:lpstr>Signal, Asymmetry, Sensitivity</vt:lpstr>
      <vt:lpstr>Signal, Asymmetry, Sensitivity</vt:lpstr>
      <vt:lpstr>Properties of NSD-PV asymmetry: example with 137BaF</vt:lpstr>
      <vt:lpstr>ZOMBIES experimental schematic</vt:lpstr>
      <vt:lpstr>ZOMBIES experimental schematic</vt:lpstr>
      <vt:lpstr>ZOMBIES experimental schematic</vt:lpstr>
      <vt:lpstr>ZOMBIES experimental schematic</vt:lpstr>
      <vt:lpstr>ZOMBIES experimental schematic</vt:lpstr>
      <vt:lpstr>ZOMBIES experimental schematic</vt:lpstr>
      <vt:lpstr>Magnetic field measurement (1st layer)</vt:lpstr>
      <vt:lpstr>PowerPoint Presentation</vt:lpstr>
      <vt:lpstr>PowerPoint Presentation</vt:lpstr>
      <vt:lpstr>PowerPoint Presentation</vt:lpstr>
      <vt:lpstr>Typical asymmetry data from proof of principle run with 138Ba19F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Newly added: Cryogenic Buffer Gas-cooled Beam (CBGB)</vt:lpstr>
      <vt:lpstr>Demonstrated: Better Energy Resolution with CBGB</vt:lpstr>
      <vt:lpstr>ZOMBIES: general-purpose technique, applicable to many isotopes</vt:lpstr>
      <vt:lpstr>Viable nuclei for anapole/NSD-PV measurement with ZOMBIES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Different level crossings to suppress systematics </vt:lpstr>
      <vt:lpstr>PowerPoint Presentation</vt:lpstr>
      <vt:lpstr>Mechanisms for atomic/molecular parity violation</vt:lpstr>
      <vt:lpstr>Mechanisms for atomic/molecular parity violation</vt:lpstr>
      <vt:lpstr>Anapole moments in DDH parameterization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Recent PV data with 138Ba19F</vt:lpstr>
      <vt:lpstr>PowerPoint Presentation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Diatomic molecules: the atomic physicist’s perspective</dc:title>
  <dc:creator>David DeMille</dc:creator>
  <cp:lastModifiedBy>David Paul DeMille</cp:lastModifiedBy>
  <cp:revision>673</cp:revision>
  <dcterms:created xsi:type="dcterms:W3CDTF">2009-06-26T15:09:53Z</dcterms:created>
  <dcterms:modified xsi:type="dcterms:W3CDTF">2022-09-02T13:53:58Z</dcterms:modified>
</cp:coreProperties>
</file>